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5" r:id="rId2"/>
    <p:sldId id="610" r:id="rId3"/>
    <p:sldId id="620" r:id="rId4"/>
    <p:sldId id="547" r:id="rId5"/>
    <p:sldId id="611" r:id="rId6"/>
    <p:sldId id="560" r:id="rId7"/>
    <p:sldId id="561" r:id="rId8"/>
    <p:sldId id="565" r:id="rId9"/>
    <p:sldId id="563" r:id="rId10"/>
    <p:sldId id="564" r:id="rId11"/>
    <p:sldId id="562" r:id="rId12"/>
    <p:sldId id="601" r:id="rId13"/>
    <p:sldId id="602" r:id="rId14"/>
    <p:sldId id="603" r:id="rId15"/>
    <p:sldId id="604" r:id="rId16"/>
    <p:sldId id="605" r:id="rId17"/>
    <p:sldId id="606" r:id="rId18"/>
    <p:sldId id="607" r:id="rId19"/>
    <p:sldId id="608" r:id="rId20"/>
    <p:sldId id="609" r:id="rId21"/>
    <p:sldId id="618" r:id="rId22"/>
    <p:sldId id="619" r:id="rId23"/>
    <p:sldId id="612" r:id="rId24"/>
    <p:sldId id="621" r:id="rId25"/>
    <p:sldId id="622" r:id="rId26"/>
    <p:sldId id="566" r:id="rId27"/>
    <p:sldId id="567" r:id="rId28"/>
    <p:sldId id="623" r:id="rId29"/>
    <p:sldId id="569" r:id="rId30"/>
    <p:sldId id="570" r:id="rId31"/>
    <p:sldId id="571" r:id="rId32"/>
    <p:sldId id="572" r:id="rId33"/>
    <p:sldId id="573" r:id="rId34"/>
    <p:sldId id="575" r:id="rId35"/>
    <p:sldId id="574"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p:restoredTop sz="94694"/>
  </p:normalViewPr>
  <p:slideViewPr>
    <p:cSldViewPr>
      <p:cViewPr varScale="1">
        <p:scale>
          <a:sx n="128" d="100"/>
          <a:sy n="128" d="100"/>
        </p:scale>
        <p:origin x="2072"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10/7/19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10/7/19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1698F7CC-596B-8D41-AE8A-C4FE7687F2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AE38829-C786-3E47-B545-57FE7E9BA455}" type="slidenum">
              <a:rPr lang="en-US" altLang="en-US" smtClean="0"/>
              <a:pPr>
                <a:spcBef>
                  <a:spcPct val="0"/>
                </a:spcBef>
              </a:pPr>
              <a:t>6</a:t>
            </a:fld>
            <a:endParaRPr lang="en-US" altLang="en-US"/>
          </a:p>
        </p:txBody>
      </p:sp>
      <p:sp>
        <p:nvSpPr>
          <p:cNvPr id="65538" name="Rectangle 2">
            <a:extLst>
              <a:ext uri="{FF2B5EF4-FFF2-40B4-BE49-F238E27FC236}">
                <a16:creationId xmlns:a16="http://schemas.microsoft.com/office/drawing/2014/main" id="{0B496794-C82E-9744-8EFA-3FEDCCA383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063D5854-7655-CC47-A824-EE28103D1E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3-14a A representative pedigree for an autosomal recessive trait followed through three generations.</a:t>
            </a:r>
            <a:endParaRPr lang="en-GB" altLang="en-US"/>
          </a:p>
        </p:txBody>
      </p:sp>
    </p:spTree>
    <p:extLst>
      <p:ext uri="{BB962C8B-B14F-4D97-AF65-F5344CB8AC3E}">
        <p14:creationId xmlns:p14="http://schemas.microsoft.com/office/powerpoint/2010/main" val="276750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1F727684-8BDE-6942-8FB5-F4BB3330DF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9D5A94-E674-974D-B617-EC2B1BB3BE25}" type="slidenum">
              <a:rPr lang="en-US" altLang="en-US" smtClean="0"/>
              <a:pPr>
                <a:spcBef>
                  <a:spcPct val="0"/>
                </a:spcBef>
              </a:pPr>
              <a:t>7</a:t>
            </a:fld>
            <a:endParaRPr lang="en-US" altLang="en-US"/>
          </a:p>
        </p:txBody>
      </p:sp>
      <p:sp>
        <p:nvSpPr>
          <p:cNvPr id="67586" name="Rectangle 2">
            <a:extLst>
              <a:ext uri="{FF2B5EF4-FFF2-40B4-BE49-F238E27FC236}">
                <a16:creationId xmlns:a16="http://schemas.microsoft.com/office/drawing/2014/main" id="{CECCE9EB-F08F-7249-94B7-EA3D36E073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F07396AE-9347-7C4E-B528-AA6136A73C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3-14 </a:t>
            </a:r>
            <a:r>
              <a:rPr lang="en-US" altLang="en-US"/>
              <a:t>(a) A representative pedigree for an autosomal recessive trait followed through three generations. (b) A representative pedigree for an autosomal dominant trait followed through three generations.</a:t>
            </a:r>
            <a:endParaRPr lang="en-GB" altLang="en-US"/>
          </a:p>
        </p:txBody>
      </p:sp>
    </p:spTree>
    <p:extLst>
      <p:ext uri="{BB962C8B-B14F-4D97-AF65-F5344CB8AC3E}">
        <p14:creationId xmlns:p14="http://schemas.microsoft.com/office/powerpoint/2010/main" val="97773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E899798-9F6F-0F48-84F4-42B98B46E1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ACD76B4-5C87-904A-BEDB-5C72FE20ED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1" name="Slide Number Placeholder 3">
            <a:extLst>
              <a:ext uri="{FF2B5EF4-FFF2-40B4-BE49-F238E27FC236}">
                <a16:creationId xmlns:a16="http://schemas.microsoft.com/office/drawing/2014/main" id="{512FEF88-7A78-7C4D-8667-CC11C3112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8ED62F-43AC-E74C-84E8-67437D291B11}" type="slidenum">
              <a:rPr lang="en-US" altLang="en-US"/>
              <a:pPr>
                <a:spcBef>
                  <a:spcPct val="0"/>
                </a:spcBef>
              </a:pPr>
              <a:t>14</a:t>
            </a:fld>
            <a:endParaRPr lang="en-US" altLang="en-US"/>
          </a:p>
        </p:txBody>
      </p:sp>
    </p:spTree>
    <p:extLst>
      <p:ext uri="{BB962C8B-B14F-4D97-AF65-F5344CB8AC3E}">
        <p14:creationId xmlns:p14="http://schemas.microsoft.com/office/powerpoint/2010/main" val="242621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BA165377-BE67-4A46-8D38-4C14315C20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F723A79E-51D4-4444-9B2F-CAACB0436A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7" name="Slide Number Placeholder 3">
            <a:extLst>
              <a:ext uri="{FF2B5EF4-FFF2-40B4-BE49-F238E27FC236}">
                <a16:creationId xmlns:a16="http://schemas.microsoft.com/office/drawing/2014/main" id="{617CE612-670D-044E-9A91-41402E1C3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7BABFEA-C603-844E-8D8E-B7113D80BA5A}" type="slidenum">
              <a:rPr lang="en-US" altLang="en-US"/>
              <a:pPr>
                <a:spcBef>
                  <a:spcPct val="0"/>
                </a:spcBef>
              </a:pPr>
              <a:t>17</a:t>
            </a:fld>
            <a:endParaRPr lang="en-US" altLang="en-US"/>
          </a:p>
        </p:txBody>
      </p:sp>
    </p:spTree>
    <p:extLst>
      <p:ext uri="{BB962C8B-B14F-4D97-AF65-F5344CB8AC3E}">
        <p14:creationId xmlns:p14="http://schemas.microsoft.com/office/powerpoint/2010/main" val="362088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4AA35BFD-E13D-B448-8896-AF3161F8AA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6FB58E51-CE0C-034E-BA65-7932187D09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5" name="Slide Number Placeholder 3">
            <a:extLst>
              <a:ext uri="{FF2B5EF4-FFF2-40B4-BE49-F238E27FC236}">
                <a16:creationId xmlns:a16="http://schemas.microsoft.com/office/drawing/2014/main" id="{87C413E7-152E-DB4A-8042-DEE380BD01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4BC316-D6E5-1F4D-A817-AAB097373FF9}" type="slidenum">
              <a:rPr lang="en-US" altLang="en-US"/>
              <a:pPr>
                <a:spcBef>
                  <a:spcPct val="0"/>
                </a:spcBef>
              </a:pPr>
              <a:t>18</a:t>
            </a:fld>
            <a:endParaRPr lang="en-US" altLang="en-US"/>
          </a:p>
        </p:txBody>
      </p:sp>
    </p:spTree>
    <p:extLst>
      <p:ext uri="{BB962C8B-B14F-4D97-AF65-F5344CB8AC3E}">
        <p14:creationId xmlns:p14="http://schemas.microsoft.com/office/powerpoint/2010/main" val="166523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A99C9FDF-A371-3740-95ED-9AE71C1F53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1C352C-F5AF-3F4D-B6D6-9B9058E72472}" type="slidenum">
              <a:rPr lang="en-US" altLang="en-US" sz="1200">
                <a:latin typeface="Calibri" panose="020F0502020204030204" pitchFamily="34" charset="0"/>
              </a:rPr>
              <a:pPr/>
              <a:t>31</a:t>
            </a:fld>
            <a:endParaRPr lang="en-US" altLang="en-US" sz="1200">
              <a:latin typeface="Calibri" panose="020F0502020204030204" pitchFamily="34" charset="0"/>
            </a:endParaRPr>
          </a:p>
        </p:txBody>
      </p:sp>
      <p:sp>
        <p:nvSpPr>
          <p:cNvPr id="24578" name="Rectangle 2">
            <a:extLst>
              <a:ext uri="{FF2B5EF4-FFF2-40B4-BE49-F238E27FC236}">
                <a16:creationId xmlns:a16="http://schemas.microsoft.com/office/drawing/2014/main" id="{5ADFA9F4-1C6B-F245-B774-ED45B93DBB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A4AF9A0D-6FA0-9846-B6AA-36F3D2384D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4-12 </a:t>
            </a:r>
            <a:r>
              <a:rPr lang="en-US" altLang="en-US"/>
              <a:t>The F</a:t>
            </a:r>
            <a:r>
              <a:rPr lang="en-US" altLang="en-US" baseline="30000"/>
              <a:t>1</a:t>
            </a:r>
            <a:r>
              <a:rPr lang="en-US" altLang="en-US"/>
              <a:t> and F</a:t>
            </a:r>
            <a:r>
              <a:rPr lang="en-US" altLang="en-US" baseline="30000"/>
              <a:t>2</a:t>
            </a:r>
            <a:r>
              <a:rPr lang="en-US" altLang="en-US"/>
              <a:t> results of T. H. Morgan</a:t>
            </a:r>
            <a:r>
              <a:rPr lang="ja-JP" altLang="en-US"/>
              <a:t>’</a:t>
            </a:r>
            <a:r>
              <a:rPr lang="en-US" altLang="ja-JP"/>
              <a:t>s reciprocal crosses involving the X-linked white mutation in Drosophila melanogaster. The actual data are shown in parentheses. The photographs show white eye and the brick-red wild-type eye color.</a:t>
            </a:r>
            <a:endParaRPr lang="it-IT" altLang="en-US"/>
          </a:p>
        </p:txBody>
      </p:sp>
    </p:spTree>
    <p:extLst>
      <p:ext uri="{BB962C8B-B14F-4D97-AF65-F5344CB8AC3E}">
        <p14:creationId xmlns:p14="http://schemas.microsoft.com/office/powerpoint/2010/main" val="230836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99CA2C-1668-5443-AA59-25ADB2F343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7B0FB7-51F1-294C-88F1-9A9605ECEF17}" type="slidenum">
              <a:rPr lang="en-US" altLang="en-US" sz="1200">
                <a:latin typeface="Calibri" panose="020F0502020204030204" pitchFamily="34" charset="0"/>
              </a:rPr>
              <a:pPr/>
              <a:t>33</a:t>
            </a:fld>
            <a:endParaRPr lang="en-US" altLang="en-US" sz="1200">
              <a:latin typeface="Calibri" panose="020F0502020204030204" pitchFamily="34" charset="0"/>
            </a:endParaRPr>
          </a:p>
        </p:txBody>
      </p:sp>
      <p:sp>
        <p:nvSpPr>
          <p:cNvPr id="27650" name="Rectangle 2">
            <a:extLst>
              <a:ext uri="{FF2B5EF4-FFF2-40B4-BE49-F238E27FC236}">
                <a16:creationId xmlns:a16="http://schemas.microsoft.com/office/drawing/2014/main" id="{6951AAC2-2210-134C-88B4-3E1EA76575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043DA8F4-2D02-6E47-959E-670AF7E6B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4-13 </a:t>
            </a:r>
            <a:r>
              <a:rPr lang="en-US" altLang="en-US"/>
              <a:t>The chromosomal explanation of the results of the X-linked crosses shown in Figure 4–11.</a:t>
            </a:r>
            <a:endParaRPr lang="it-IT" altLang="en-US"/>
          </a:p>
        </p:txBody>
      </p:sp>
    </p:spTree>
    <p:extLst>
      <p:ext uri="{BB962C8B-B14F-4D97-AF65-F5344CB8AC3E}">
        <p14:creationId xmlns:p14="http://schemas.microsoft.com/office/powerpoint/2010/main" val="211896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BCD70854-0001-E74F-BD9E-D82C73E97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CA5EC2-7E57-F44A-BC13-6D73D03400E9}" type="slidenum">
              <a:rPr lang="en-US" altLang="en-US" sz="1200">
                <a:latin typeface="Calibri" panose="020F0502020204030204" pitchFamily="34" charset="0"/>
              </a:rPr>
              <a:pPr/>
              <a:t>34</a:t>
            </a:fld>
            <a:endParaRPr lang="en-US" altLang="en-US" sz="1200">
              <a:latin typeface="Calibri" panose="020F0502020204030204" pitchFamily="34" charset="0"/>
            </a:endParaRPr>
          </a:p>
        </p:txBody>
      </p:sp>
      <p:sp>
        <p:nvSpPr>
          <p:cNvPr id="29698" name="Rectangle 2">
            <a:extLst>
              <a:ext uri="{FF2B5EF4-FFF2-40B4-BE49-F238E27FC236}">
                <a16:creationId xmlns:a16="http://schemas.microsoft.com/office/drawing/2014/main" id="{A734C0E3-1258-D84E-A113-F0A5068822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B448F6D6-51AE-9744-B330-286A01223C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4-13 </a:t>
            </a:r>
            <a:r>
              <a:rPr lang="en-US" altLang="en-US"/>
              <a:t>The chromosomal explanation of the results of the X-linked crosses shown in Figure 4–11.</a:t>
            </a:r>
            <a:endParaRPr lang="it-IT" altLang="en-US"/>
          </a:p>
        </p:txBody>
      </p:sp>
    </p:spTree>
    <p:extLst>
      <p:ext uri="{BB962C8B-B14F-4D97-AF65-F5344CB8AC3E}">
        <p14:creationId xmlns:p14="http://schemas.microsoft.com/office/powerpoint/2010/main" val="33346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10/7/19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10/7/19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10/7/19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10/7/19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10/7/19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10/7/19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10/7/19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10/7/19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10/7/19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10/7/19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10/7/19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10/7/19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ghr.nlm.nih.gov/condition/tay-sachs-disea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ghr.nlm.nih.gov/condition/huntington-dise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15</a:t>
            </a:r>
            <a:br>
              <a:rPr lang="en-US" altLang="en-US" dirty="0"/>
            </a:br>
            <a:r>
              <a:rPr lang="en-US" altLang="en-US" dirty="0">
                <a:ea typeface="MS PGothic"/>
              </a:rPr>
              <a:t>October 7,2019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457200" lvl="1" indent="0">
              <a:buNone/>
              <a:defRPr/>
            </a:pPr>
            <a:endParaRPr lang="en-US" dirty="0">
              <a:ea typeface="MS PGothic" charset="0"/>
            </a:endParaRPr>
          </a:p>
          <a:p>
            <a:pPr marL="457200" lvl="1" indent="0">
              <a:buNone/>
              <a:defRPr/>
            </a:pPr>
            <a:r>
              <a:rPr lang="en-US" dirty="0">
                <a:ea typeface="MS PGothic" charset="0"/>
              </a:rPr>
              <a:t>3-4 guidelines—Any questions?  READ guidelines and lab handout,  and </a:t>
            </a:r>
            <a:r>
              <a:rPr lang="en-US" u="sng" dirty="0">
                <a:ea typeface="MS PGothic" charset="0"/>
              </a:rPr>
              <a:t>plan before you write</a:t>
            </a:r>
            <a:r>
              <a:rPr lang="en-US" dirty="0">
                <a:ea typeface="MS PGothic" charset="0"/>
              </a:rPr>
              <a:t>.  Start discussion by </a:t>
            </a:r>
            <a:r>
              <a:rPr lang="en-US" u="sng" dirty="0">
                <a:ea typeface="MS PGothic" charset="0"/>
              </a:rPr>
              <a:t>revisiting the data</a:t>
            </a:r>
            <a:r>
              <a:rPr lang="en-US" dirty="0">
                <a:ea typeface="MS PGothic" charset="0"/>
              </a:rPr>
              <a:t>.  </a:t>
            </a:r>
            <a:r>
              <a:rPr lang="en-US" u="sng" dirty="0">
                <a:ea typeface="MS PGothic" charset="0"/>
              </a:rPr>
              <a:t>Write about the data</a:t>
            </a:r>
            <a:r>
              <a:rPr lang="en-US" dirty="0">
                <a:ea typeface="MS PGothic" charset="0"/>
              </a:rPr>
              <a:t>.  </a:t>
            </a:r>
            <a:r>
              <a:rPr lang="en-US" u="sng" dirty="0">
                <a:ea typeface="MS PGothic" charset="0"/>
              </a:rPr>
              <a:t>Make conclusions about the data</a:t>
            </a:r>
            <a:r>
              <a:rPr lang="en-US" dirty="0">
                <a:ea typeface="MS PGothic" charset="0"/>
              </a:rPr>
              <a:t>. Limit opinion statements. Make your lab report usable by another student. </a:t>
            </a:r>
          </a:p>
          <a:p>
            <a:pPr marL="457200" lvl="1" indent="0">
              <a:buNone/>
              <a:defRPr/>
            </a:pPr>
            <a:endParaRPr lang="en-US" dirty="0">
              <a:ea typeface="MS PGothic" charset="0"/>
            </a:endParaRPr>
          </a:p>
          <a:p>
            <a:pPr marL="457200" lvl="1" indent="0">
              <a:buNone/>
              <a:defRPr/>
            </a:pPr>
            <a:r>
              <a:rPr lang="en-US" dirty="0">
                <a:ea typeface="MS PGothic" charset="0"/>
              </a:rPr>
              <a:t>*Chi Square analysis should be done first on your data (counted by you and partner) and a second time on the compiled/total counts of the class.</a:t>
            </a:r>
          </a:p>
          <a:p>
            <a:pPr marL="457200" lvl="1" indent="0">
              <a:buNone/>
              <a:defRPr/>
            </a:pPr>
            <a:r>
              <a:rPr lang="en-US" dirty="0">
                <a:ea typeface="MS PGothic" charset="0"/>
              </a:rPr>
              <a:t> </a:t>
            </a: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7B33-9521-734E-956D-550DD0B0C9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5ACB81-D018-6243-840E-B56E6E5D7BA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93C1B47-8C43-D24E-AB02-207D6F6B2EC4}"/>
              </a:ext>
            </a:extLst>
          </p:cNvPr>
          <p:cNvPicPr>
            <a:picLocks noChangeAspect="1"/>
          </p:cNvPicPr>
          <p:nvPr/>
        </p:nvPicPr>
        <p:blipFill>
          <a:blip r:embed="rId2"/>
          <a:stretch>
            <a:fillRect/>
          </a:stretch>
        </p:blipFill>
        <p:spPr>
          <a:xfrm>
            <a:off x="520700" y="387350"/>
            <a:ext cx="8102600" cy="6083300"/>
          </a:xfrm>
          <a:prstGeom prst="rect">
            <a:avLst/>
          </a:prstGeom>
        </p:spPr>
      </p:pic>
    </p:spTree>
    <p:extLst>
      <p:ext uri="{BB962C8B-B14F-4D97-AF65-F5344CB8AC3E}">
        <p14:creationId xmlns:p14="http://schemas.microsoft.com/office/powerpoint/2010/main" val="193672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9D88-BCF9-8942-B5E6-921047A80D61}"/>
              </a:ext>
            </a:extLst>
          </p:cNvPr>
          <p:cNvSpPr>
            <a:spLocks noGrp="1"/>
          </p:cNvSpPr>
          <p:nvPr>
            <p:ph type="title"/>
          </p:nvPr>
        </p:nvSpPr>
        <p:spPr/>
        <p:txBody>
          <a:bodyPr/>
          <a:lstStyle/>
          <a:p>
            <a:r>
              <a:rPr lang="en-US" dirty="0"/>
              <a:t>Recessive traits/diseases</a:t>
            </a:r>
          </a:p>
        </p:txBody>
      </p:sp>
      <p:sp>
        <p:nvSpPr>
          <p:cNvPr id="3" name="Content Placeholder 2">
            <a:extLst>
              <a:ext uri="{FF2B5EF4-FFF2-40B4-BE49-F238E27FC236}">
                <a16:creationId xmlns:a16="http://schemas.microsoft.com/office/drawing/2014/main" id="{64B3FC17-E55D-9544-A978-67A0564D3D82}"/>
              </a:ext>
            </a:extLst>
          </p:cNvPr>
          <p:cNvSpPr>
            <a:spLocks noGrp="1"/>
          </p:cNvSpPr>
          <p:nvPr>
            <p:ph idx="1"/>
          </p:nvPr>
        </p:nvSpPr>
        <p:spPr/>
        <p:txBody>
          <a:bodyPr/>
          <a:lstStyle/>
          <a:p>
            <a:r>
              <a:rPr lang="en-US" dirty="0"/>
              <a:t>Going beyond symbols and names---how generally do we think of a recessive trait?</a:t>
            </a:r>
          </a:p>
          <a:p>
            <a:pPr lvl="1"/>
            <a:r>
              <a:rPr lang="en-US" dirty="0"/>
              <a:t>An individual must inherit 2 recessive alleles to express the trait.  </a:t>
            </a:r>
          </a:p>
          <a:p>
            <a:pPr lvl="1"/>
            <a:r>
              <a:rPr lang="en-US" dirty="0"/>
              <a:t>What might the recessive alleles represent?</a:t>
            </a:r>
          </a:p>
        </p:txBody>
      </p:sp>
    </p:spTree>
    <p:extLst>
      <p:ext uri="{BB962C8B-B14F-4D97-AF65-F5344CB8AC3E}">
        <p14:creationId xmlns:p14="http://schemas.microsoft.com/office/powerpoint/2010/main" val="85833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93CDFDA0-21E4-6F49-B7DB-21683E258557}"/>
              </a:ext>
            </a:extLst>
          </p:cNvPr>
          <p:cNvSpPr>
            <a:spLocks noGrp="1"/>
          </p:cNvSpPr>
          <p:nvPr>
            <p:ph type="title"/>
          </p:nvPr>
        </p:nvSpPr>
        <p:spPr/>
        <p:txBody>
          <a:bodyPr/>
          <a:lstStyle/>
          <a:p>
            <a:r>
              <a:rPr lang="en-US" altLang="en-US"/>
              <a:t> example</a:t>
            </a:r>
            <a:r>
              <a:rPr lang="mr-IN" altLang="en-US"/>
              <a:t>…</a:t>
            </a:r>
            <a:r>
              <a:rPr lang="en-US" altLang="en-US"/>
              <a:t>autosomal recessive</a:t>
            </a:r>
            <a:br>
              <a:rPr lang="en-US" altLang="en-US"/>
            </a:br>
            <a:r>
              <a:rPr lang="en-US" altLang="en-US"/>
              <a:t>Albinism</a:t>
            </a:r>
          </a:p>
        </p:txBody>
      </p:sp>
      <p:pic>
        <p:nvPicPr>
          <p:cNvPr id="19458" name="Content Placeholder 3">
            <a:extLst>
              <a:ext uri="{FF2B5EF4-FFF2-40B4-BE49-F238E27FC236}">
                <a16:creationId xmlns:a16="http://schemas.microsoft.com/office/drawing/2014/main" id="{3497EDDF-5453-B34A-99C0-7E03521A27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810" r="-12810"/>
          <a:stretch>
            <a:fillRect/>
          </a:stretch>
        </p:blipFill>
        <p:spPr/>
      </p:pic>
    </p:spTree>
    <p:extLst>
      <p:ext uri="{BB962C8B-B14F-4D97-AF65-F5344CB8AC3E}">
        <p14:creationId xmlns:p14="http://schemas.microsoft.com/office/powerpoint/2010/main" val="270311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113AAEBC-D8D6-2C4E-8005-AC09D16245FF}"/>
              </a:ext>
            </a:extLst>
          </p:cNvPr>
          <p:cNvSpPr>
            <a:spLocks noGrp="1"/>
          </p:cNvSpPr>
          <p:nvPr>
            <p:ph type="title"/>
          </p:nvPr>
        </p:nvSpPr>
        <p:spPr>
          <a:xfrm>
            <a:off x="0" y="304800"/>
            <a:ext cx="8229600" cy="1143000"/>
          </a:xfrm>
        </p:spPr>
        <p:txBody>
          <a:bodyPr/>
          <a:lstStyle/>
          <a:p>
            <a:r>
              <a:rPr lang="en-US" altLang="en-US" sz="3600"/>
              <a:t>Let</a:t>
            </a:r>
            <a:r>
              <a:rPr lang="ja-JP" altLang="en-US" sz="3600"/>
              <a:t>’</a:t>
            </a:r>
            <a:r>
              <a:rPr lang="en-US" altLang="ja-JP" sz="3600"/>
              <a:t>s think about recessive traits…</a:t>
            </a:r>
            <a:endParaRPr lang="en-US" altLang="en-US" sz="3600"/>
          </a:p>
        </p:txBody>
      </p:sp>
      <p:sp>
        <p:nvSpPr>
          <p:cNvPr id="20482" name="Content Placeholder 2">
            <a:extLst>
              <a:ext uri="{FF2B5EF4-FFF2-40B4-BE49-F238E27FC236}">
                <a16:creationId xmlns:a16="http://schemas.microsoft.com/office/drawing/2014/main" id="{4D14BD77-734D-5048-B53D-0B7F16DB298C}"/>
              </a:ext>
            </a:extLst>
          </p:cNvPr>
          <p:cNvSpPr>
            <a:spLocks noGrp="1"/>
          </p:cNvSpPr>
          <p:nvPr>
            <p:ph idx="1"/>
          </p:nvPr>
        </p:nvSpPr>
        <p:spPr>
          <a:xfrm>
            <a:off x="457200" y="1447800"/>
            <a:ext cx="8229600" cy="5257800"/>
          </a:xfrm>
        </p:spPr>
        <p:txBody>
          <a:bodyPr/>
          <a:lstStyle/>
          <a:p>
            <a:pPr lvl="1">
              <a:buFont typeface="Wingdings" pitchFamily="2" charset="2"/>
              <a:buChar char="Ø"/>
            </a:pPr>
            <a:r>
              <a:rPr lang="en-US" altLang="en-US" sz="2400">
                <a:solidFill>
                  <a:srgbClr val="FF0000"/>
                </a:solidFill>
              </a:rPr>
              <a:t>Albinism</a:t>
            </a:r>
            <a:r>
              <a:rPr lang="en-US" altLang="en-US" sz="2400"/>
              <a:t>   AA  or Aa  genotype---normal pigmentation</a:t>
            </a:r>
            <a:endParaRPr lang="en-US" altLang="en-US" sz="1600"/>
          </a:p>
          <a:p>
            <a:pPr lvl="1">
              <a:buFont typeface="Arial" panose="020B0604020202020204" pitchFamily="34" charset="0"/>
              <a:buNone/>
            </a:pPr>
            <a:r>
              <a:rPr lang="en-US" altLang="en-US" sz="2400"/>
              <a:t>				</a:t>
            </a:r>
            <a:r>
              <a:rPr lang="en-US" altLang="en-US" sz="2400">
                <a:solidFill>
                  <a:srgbClr val="FF0000"/>
                </a:solidFill>
              </a:rPr>
              <a:t>aa</a:t>
            </a:r>
            <a:r>
              <a:rPr lang="en-US" altLang="en-US" sz="2400"/>
              <a:t>  genotype no skin/hair/eye pigment</a:t>
            </a:r>
          </a:p>
          <a:p>
            <a:pPr lvl="1">
              <a:buFont typeface="Arial" panose="020B0604020202020204" pitchFamily="34" charset="0"/>
              <a:buNone/>
            </a:pPr>
            <a:endParaRPr lang="en-US" altLang="en-US" sz="2400"/>
          </a:p>
          <a:p>
            <a:pPr lvl="1">
              <a:buFont typeface="Arial" panose="020B0604020202020204" pitchFamily="34" charset="0"/>
              <a:buNone/>
            </a:pPr>
            <a:r>
              <a:rPr lang="en-US" altLang="en-US" sz="2400"/>
              <a:t>Molecular explanation?  The </a:t>
            </a:r>
            <a:r>
              <a:rPr lang="ja-JP" altLang="en-US" sz="2400"/>
              <a:t>“</a:t>
            </a:r>
            <a:r>
              <a:rPr lang="en-US" altLang="ja-JP" sz="2400"/>
              <a:t>A</a:t>
            </a:r>
            <a:r>
              <a:rPr lang="ja-JP" altLang="en-US" sz="2400"/>
              <a:t>”</a:t>
            </a:r>
            <a:r>
              <a:rPr lang="en-US" altLang="ja-JP" sz="2400"/>
              <a:t> gene controls production of skin pigment---melanin. </a:t>
            </a:r>
          </a:p>
          <a:p>
            <a:pPr lvl="1">
              <a:buFont typeface="Arial" panose="020B0604020202020204" pitchFamily="34" charset="0"/>
              <a:buNone/>
            </a:pPr>
            <a:r>
              <a:rPr lang="en-US" altLang="en-US" sz="2400"/>
              <a:t> A allele= normal/</a:t>
            </a:r>
            <a:r>
              <a:rPr lang="en-US" altLang="en-US" sz="2400">
                <a:solidFill>
                  <a:srgbClr val="FF0000"/>
                </a:solidFill>
              </a:rPr>
              <a:t>wild-type</a:t>
            </a:r>
            <a:r>
              <a:rPr lang="en-US" altLang="en-US" sz="2400"/>
              <a:t> allele</a:t>
            </a:r>
          </a:p>
          <a:p>
            <a:pPr lvl="1">
              <a:buFont typeface="Arial" panose="020B0604020202020204" pitchFamily="34" charset="0"/>
              <a:buNone/>
            </a:pPr>
            <a:r>
              <a:rPr lang="en-US" altLang="en-US" sz="2400"/>
              <a:t>a  allele= abnormal/</a:t>
            </a:r>
            <a:r>
              <a:rPr lang="en-US" altLang="en-US" sz="2400">
                <a:solidFill>
                  <a:srgbClr val="FF0000"/>
                </a:solidFill>
              </a:rPr>
              <a:t>mutant</a:t>
            </a:r>
            <a:r>
              <a:rPr lang="en-US" altLang="en-US" sz="2400"/>
              <a:t>/non-functional allele</a:t>
            </a:r>
          </a:p>
          <a:p>
            <a:pPr lvl="1">
              <a:buFont typeface="Arial" panose="020B0604020202020204" pitchFamily="34" charset="0"/>
              <a:buNone/>
            </a:pPr>
            <a:endParaRPr lang="en-US" altLang="en-US" sz="2400"/>
          </a:p>
          <a:p>
            <a:pPr lvl="1">
              <a:buFont typeface="Arial" panose="020B0604020202020204" pitchFamily="34" charset="0"/>
              <a:buNone/>
            </a:pPr>
            <a:r>
              <a:rPr lang="en-US" altLang="en-US" sz="2400"/>
              <a:t>A__ normal pigment		aa no pigment</a:t>
            </a:r>
          </a:p>
          <a:p>
            <a:pPr lvl="1">
              <a:buFont typeface="Arial" panose="020B0604020202020204" pitchFamily="34" charset="0"/>
              <a:buNone/>
            </a:pPr>
            <a:r>
              <a:rPr lang="en-US" altLang="en-US" sz="2400"/>
              <a:t>(one normal allele is sufficient for normal pigmentation)</a:t>
            </a:r>
          </a:p>
        </p:txBody>
      </p:sp>
    </p:spTree>
    <p:extLst>
      <p:ext uri="{BB962C8B-B14F-4D97-AF65-F5344CB8AC3E}">
        <p14:creationId xmlns:p14="http://schemas.microsoft.com/office/powerpoint/2010/main" val="3565685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44AD504-72AF-C14F-8F70-E17917AF65F4}"/>
              </a:ext>
            </a:extLst>
          </p:cNvPr>
          <p:cNvSpPr>
            <a:spLocks noGrp="1"/>
          </p:cNvSpPr>
          <p:nvPr>
            <p:ph type="title"/>
          </p:nvPr>
        </p:nvSpPr>
        <p:spPr>
          <a:xfrm>
            <a:off x="457200" y="0"/>
            <a:ext cx="8229600" cy="1143000"/>
          </a:xfrm>
        </p:spPr>
        <p:txBody>
          <a:bodyPr/>
          <a:lstStyle/>
          <a:p>
            <a:r>
              <a:rPr lang="en-US" altLang="en-US"/>
              <a:t>Tay-Sachs disease</a:t>
            </a:r>
          </a:p>
        </p:txBody>
      </p:sp>
      <p:sp>
        <p:nvSpPr>
          <p:cNvPr id="21506" name="Content Placeholder 2">
            <a:extLst>
              <a:ext uri="{FF2B5EF4-FFF2-40B4-BE49-F238E27FC236}">
                <a16:creationId xmlns:a16="http://schemas.microsoft.com/office/drawing/2014/main" id="{913B341F-2796-0042-8423-82B7C6F7E4EA}"/>
              </a:ext>
            </a:extLst>
          </p:cNvPr>
          <p:cNvSpPr>
            <a:spLocks noGrp="1"/>
          </p:cNvSpPr>
          <p:nvPr>
            <p:ph idx="1"/>
          </p:nvPr>
        </p:nvSpPr>
        <p:spPr>
          <a:xfrm>
            <a:off x="457200" y="1143000"/>
            <a:ext cx="8229600" cy="5562600"/>
          </a:xfrm>
        </p:spPr>
        <p:txBody>
          <a:bodyPr/>
          <a:lstStyle/>
          <a:p>
            <a:r>
              <a:rPr lang="en-US" altLang="en-US"/>
              <a:t>Another great example of a disease caused by a </a:t>
            </a:r>
            <a:r>
              <a:rPr lang="en-US" altLang="en-US" u="sng"/>
              <a:t>recessive</a:t>
            </a:r>
            <a:r>
              <a:rPr lang="en-US" altLang="en-US"/>
              <a:t> allele of a gene.</a:t>
            </a:r>
          </a:p>
          <a:p>
            <a:pPr lvl="1"/>
            <a:r>
              <a:rPr lang="en-US" altLang="en-US"/>
              <a:t>The allele is rare in the population as a whole, but shows how populations which are geographically or culturally isolated can greatly increase the frequency of any allele.</a:t>
            </a:r>
          </a:p>
          <a:p>
            <a:pPr lvl="2"/>
            <a:r>
              <a:rPr lang="en-US" altLang="en-US"/>
              <a:t>(1/27 Ashkenazi Jews (Jews of central or eastern European descent) is a heterozygous </a:t>
            </a:r>
            <a:r>
              <a:rPr lang="en-US" altLang="en-US">
                <a:solidFill>
                  <a:srgbClr val="FF0000"/>
                </a:solidFill>
              </a:rPr>
              <a:t>carrier </a:t>
            </a:r>
            <a:r>
              <a:rPr lang="en-US" altLang="en-US"/>
              <a:t>of the Tay Sachs allele.) Among other Jewish groups only 1/250 are carriers.</a:t>
            </a:r>
          </a:p>
          <a:p>
            <a:pPr lvl="2"/>
            <a:endParaRPr lang="en-US" altLang="en-US"/>
          </a:p>
          <a:p>
            <a:pPr lvl="2"/>
            <a:r>
              <a:rPr lang="en-US" altLang="en-US"/>
              <a:t>P.61-62---Read about the </a:t>
            </a:r>
            <a:r>
              <a:rPr lang="en-US" altLang="en-US" b="1" i="1"/>
              <a:t>molecular explanation </a:t>
            </a:r>
            <a:r>
              <a:rPr lang="en-US" altLang="en-US"/>
              <a:t>for the disease!  What gene is involved?  HEXA</a:t>
            </a:r>
          </a:p>
        </p:txBody>
      </p:sp>
    </p:spTree>
    <p:extLst>
      <p:ext uri="{BB962C8B-B14F-4D97-AF65-F5344CB8AC3E}">
        <p14:creationId xmlns:p14="http://schemas.microsoft.com/office/powerpoint/2010/main" val="226028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FACF0BCA-724A-8C4F-8A80-E94B452EBFB1}"/>
              </a:ext>
            </a:extLst>
          </p:cNvPr>
          <p:cNvSpPr>
            <a:spLocks noGrp="1"/>
          </p:cNvSpPr>
          <p:nvPr>
            <p:ph type="title"/>
          </p:nvPr>
        </p:nvSpPr>
        <p:spPr/>
        <p:txBody>
          <a:bodyPr/>
          <a:lstStyle/>
          <a:p>
            <a:r>
              <a:rPr lang="en-US" altLang="en-US"/>
              <a:t>Read about </a:t>
            </a:r>
            <a:r>
              <a:rPr lang="en-US" altLang="en-US" i="1"/>
              <a:t>HEXA </a:t>
            </a:r>
            <a:r>
              <a:rPr lang="en-US" altLang="en-US"/>
              <a:t>gene</a:t>
            </a:r>
          </a:p>
        </p:txBody>
      </p:sp>
      <p:sp>
        <p:nvSpPr>
          <p:cNvPr id="23554" name="Content Placeholder 2">
            <a:extLst>
              <a:ext uri="{FF2B5EF4-FFF2-40B4-BE49-F238E27FC236}">
                <a16:creationId xmlns:a16="http://schemas.microsoft.com/office/drawing/2014/main" id="{4EDDEF0D-BE86-C244-8633-1BDD60B787F8}"/>
              </a:ext>
            </a:extLst>
          </p:cNvPr>
          <p:cNvSpPr>
            <a:spLocks noGrp="1"/>
          </p:cNvSpPr>
          <p:nvPr>
            <p:ph idx="1"/>
          </p:nvPr>
        </p:nvSpPr>
        <p:spPr/>
        <p:txBody>
          <a:bodyPr/>
          <a:lstStyle/>
          <a:p>
            <a:r>
              <a:rPr lang="en-US" altLang="en-US">
                <a:hlinkClick r:id="rId2"/>
              </a:rPr>
              <a:t>http://ghr.nlm.nih.gov/condition/tay-sachs-disease</a:t>
            </a:r>
            <a:endParaRPr lang="en-US" altLang="en-US"/>
          </a:p>
          <a:p>
            <a:r>
              <a:rPr lang="en-US" altLang="en-US"/>
              <a:t>P. 62 of text</a:t>
            </a:r>
          </a:p>
          <a:p>
            <a:r>
              <a:rPr lang="en-US" altLang="en-US"/>
              <a:t>Genetics Home Reference website---put Tay Sachs in the search box.</a:t>
            </a:r>
          </a:p>
          <a:p>
            <a:endParaRPr lang="en-US" altLang="en-US"/>
          </a:p>
        </p:txBody>
      </p:sp>
    </p:spTree>
    <p:extLst>
      <p:ext uri="{BB962C8B-B14F-4D97-AF65-F5344CB8AC3E}">
        <p14:creationId xmlns:p14="http://schemas.microsoft.com/office/powerpoint/2010/main" val="100221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81E82DF3-D323-7E4A-A905-3643FB9DC7A5}"/>
              </a:ext>
            </a:extLst>
          </p:cNvPr>
          <p:cNvSpPr>
            <a:spLocks noGrp="1"/>
          </p:cNvSpPr>
          <p:nvPr>
            <p:ph type="title"/>
          </p:nvPr>
        </p:nvSpPr>
        <p:spPr/>
        <p:txBody>
          <a:bodyPr/>
          <a:lstStyle/>
          <a:p>
            <a:r>
              <a:rPr lang="en-US" altLang="en-US"/>
              <a:t>Let</a:t>
            </a:r>
            <a:r>
              <a:rPr lang="en-US" altLang="ja-JP"/>
              <a:t>s think about dominant traits…</a:t>
            </a:r>
            <a:endParaRPr lang="en-US" altLang="en-US"/>
          </a:p>
        </p:txBody>
      </p:sp>
      <p:sp>
        <p:nvSpPr>
          <p:cNvPr id="24578" name="Content Placeholder 2">
            <a:extLst>
              <a:ext uri="{FF2B5EF4-FFF2-40B4-BE49-F238E27FC236}">
                <a16:creationId xmlns:a16="http://schemas.microsoft.com/office/drawing/2014/main" id="{07AF9D3B-B052-F547-8C57-9E6962C05C7B}"/>
              </a:ext>
            </a:extLst>
          </p:cNvPr>
          <p:cNvSpPr>
            <a:spLocks noGrp="1"/>
          </p:cNvSpPr>
          <p:nvPr>
            <p:ph idx="1"/>
          </p:nvPr>
        </p:nvSpPr>
        <p:spPr/>
        <p:txBody>
          <a:bodyPr/>
          <a:lstStyle/>
          <a:p>
            <a:r>
              <a:rPr lang="en-US" altLang="en-US">
                <a:solidFill>
                  <a:srgbClr val="FF0000"/>
                </a:solidFill>
              </a:rPr>
              <a:t>Huntington disease</a:t>
            </a:r>
            <a:r>
              <a:rPr lang="en-US" altLang="en-US"/>
              <a:t>—</a:t>
            </a:r>
          </a:p>
          <a:p>
            <a:pPr lvl="1">
              <a:buFont typeface="Arial" panose="020B0604020202020204" pitchFamily="34" charset="0"/>
              <a:buNone/>
            </a:pPr>
            <a:r>
              <a:rPr lang="en-US" altLang="en-US"/>
              <a:t>hh-normal</a:t>
            </a:r>
          </a:p>
          <a:p>
            <a:pPr lvl="1">
              <a:buFont typeface="Arial" panose="020B0604020202020204" pitchFamily="34" charset="0"/>
              <a:buNone/>
            </a:pPr>
            <a:r>
              <a:rPr lang="en-US" altLang="en-US">
                <a:solidFill>
                  <a:srgbClr val="FF0000"/>
                </a:solidFill>
              </a:rPr>
              <a:t>Hh</a:t>
            </a:r>
            <a:r>
              <a:rPr lang="en-US" altLang="en-US"/>
              <a:t> or </a:t>
            </a:r>
            <a:r>
              <a:rPr lang="en-US" altLang="en-US">
                <a:solidFill>
                  <a:srgbClr val="FF0000"/>
                </a:solidFill>
              </a:rPr>
              <a:t>HH</a:t>
            </a:r>
            <a:r>
              <a:rPr lang="en-US" altLang="en-US"/>
              <a:t> has the neurological disease</a:t>
            </a:r>
          </a:p>
          <a:p>
            <a:pPr lvl="1">
              <a:buFont typeface="Arial" panose="020B0604020202020204" pitchFamily="34" charset="0"/>
              <a:buNone/>
            </a:pPr>
            <a:endParaRPr lang="en-US" altLang="en-US"/>
          </a:p>
          <a:p>
            <a:pPr lvl="1">
              <a:buFont typeface="Arial" panose="020B0604020202020204" pitchFamily="34" charset="0"/>
              <a:buNone/>
            </a:pPr>
            <a:r>
              <a:rPr lang="en-US" altLang="en-US"/>
              <a:t>The presence of 1 abnormal allele, somehow overrides the function of the normal allele</a:t>
            </a:r>
          </a:p>
          <a:p>
            <a:pPr lvl="1" algn="ctr">
              <a:buFont typeface="Arial" panose="020B0604020202020204" pitchFamily="34" charset="0"/>
              <a:buNone/>
            </a:pPr>
            <a:r>
              <a:rPr lang="en-US" altLang="en-US"/>
              <a:t>OR</a:t>
            </a:r>
          </a:p>
          <a:p>
            <a:pPr lvl="1">
              <a:buFont typeface="Arial" panose="020B0604020202020204" pitchFamily="34" charset="0"/>
              <a:buNone/>
            </a:pPr>
            <a:r>
              <a:rPr lang="en-US" altLang="en-US"/>
              <a:t>A single copy of the normal allele is not sufficient for normal neurological function</a:t>
            </a:r>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116730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2B46FF53-0663-4545-99CA-4242B596D188}"/>
              </a:ext>
            </a:extLst>
          </p:cNvPr>
          <p:cNvSpPr>
            <a:spLocks noGrp="1"/>
          </p:cNvSpPr>
          <p:nvPr>
            <p:ph type="title"/>
          </p:nvPr>
        </p:nvSpPr>
        <p:spPr/>
        <p:txBody>
          <a:bodyPr/>
          <a:lstStyle/>
          <a:p>
            <a:r>
              <a:rPr lang="en-US" altLang="en-US"/>
              <a:t>Huntington Disease…</a:t>
            </a:r>
          </a:p>
        </p:txBody>
      </p:sp>
      <p:sp>
        <p:nvSpPr>
          <p:cNvPr id="25602" name="Content Placeholder 2">
            <a:extLst>
              <a:ext uri="{FF2B5EF4-FFF2-40B4-BE49-F238E27FC236}">
                <a16:creationId xmlns:a16="http://schemas.microsoft.com/office/drawing/2014/main" id="{52E9684A-809E-B043-8FD9-9C77C60CA13D}"/>
              </a:ext>
            </a:extLst>
          </p:cNvPr>
          <p:cNvSpPr>
            <a:spLocks noGrp="1"/>
          </p:cNvSpPr>
          <p:nvPr>
            <p:ph idx="1"/>
          </p:nvPr>
        </p:nvSpPr>
        <p:spPr/>
        <p:txBody>
          <a:bodyPr/>
          <a:lstStyle/>
          <a:p>
            <a:r>
              <a:rPr lang="en-US" altLang="en-US"/>
              <a:t>Great example of a disease caused by a </a:t>
            </a:r>
            <a:r>
              <a:rPr lang="en-US" altLang="en-US" u="sng"/>
              <a:t>dominant</a:t>
            </a:r>
            <a:r>
              <a:rPr lang="en-US" altLang="en-US"/>
              <a:t> allele of a gene.</a:t>
            </a:r>
          </a:p>
          <a:p>
            <a:pPr lvl="1"/>
            <a:r>
              <a:rPr lang="en-US" altLang="en-US"/>
              <a:t>Overall, dominant </a:t>
            </a:r>
            <a:r>
              <a:rPr lang="en-US" altLang="en-US" u="sng"/>
              <a:t>diseases</a:t>
            </a:r>
            <a:r>
              <a:rPr lang="en-US" altLang="en-US"/>
              <a:t> (and the alleles that cause them) are fairly rare in the population.</a:t>
            </a:r>
          </a:p>
          <a:p>
            <a:pPr lvl="2"/>
            <a:r>
              <a:rPr lang="en-US" altLang="en-US"/>
              <a:t>Why?  There are no </a:t>
            </a:r>
            <a:r>
              <a:rPr lang="ja-JP" altLang="en-US"/>
              <a:t>“</a:t>
            </a:r>
            <a:r>
              <a:rPr lang="en-US" altLang="ja-JP">
                <a:solidFill>
                  <a:srgbClr val="FF0000"/>
                </a:solidFill>
              </a:rPr>
              <a:t>unaffected carriers</a:t>
            </a:r>
            <a:r>
              <a:rPr lang="ja-JP" altLang="en-US"/>
              <a:t>”</a:t>
            </a:r>
            <a:r>
              <a:rPr lang="en-US" altLang="ja-JP"/>
              <a:t> .  Individuals who carry the allele, always show the trait (have the disease) so they may not be able to reproduce or may opt not to.</a:t>
            </a:r>
          </a:p>
          <a:p>
            <a:pPr lvl="2">
              <a:buFont typeface="Arial" panose="020B0604020202020204" pitchFamily="34" charset="0"/>
              <a:buNone/>
            </a:pPr>
            <a:endParaRPr lang="en-US" altLang="en-US"/>
          </a:p>
        </p:txBody>
      </p:sp>
    </p:spTree>
    <p:extLst>
      <p:ext uri="{BB962C8B-B14F-4D97-AF65-F5344CB8AC3E}">
        <p14:creationId xmlns:p14="http://schemas.microsoft.com/office/powerpoint/2010/main" val="214185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438E5D0-31D7-384D-82CA-2D149C37AE6E}"/>
              </a:ext>
            </a:extLst>
          </p:cNvPr>
          <p:cNvSpPr>
            <a:spLocks noGrp="1"/>
          </p:cNvSpPr>
          <p:nvPr>
            <p:ph type="title"/>
          </p:nvPr>
        </p:nvSpPr>
        <p:spPr/>
        <p:txBody>
          <a:bodyPr/>
          <a:lstStyle/>
          <a:p>
            <a:r>
              <a:rPr lang="en-US" altLang="en-US"/>
              <a:t>Huntington Disease…</a:t>
            </a:r>
          </a:p>
        </p:txBody>
      </p:sp>
      <p:sp>
        <p:nvSpPr>
          <p:cNvPr id="27650" name="Content Placeholder 2">
            <a:extLst>
              <a:ext uri="{FF2B5EF4-FFF2-40B4-BE49-F238E27FC236}">
                <a16:creationId xmlns:a16="http://schemas.microsoft.com/office/drawing/2014/main" id="{BF3DBD99-5943-7240-9C38-7CE6E0CACAAC}"/>
              </a:ext>
            </a:extLst>
          </p:cNvPr>
          <p:cNvSpPr>
            <a:spLocks noGrp="1"/>
          </p:cNvSpPr>
          <p:nvPr>
            <p:ph idx="1"/>
          </p:nvPr>
        </p:nvSpPr>
        <p:spPr/>
        <p:txBody>
          <a:bodyPr/>
          <a:lstStyle/>
          <a:p>
            <a:r>
              <a:rPr lang="en-US" altLang="en-US"/>
              <a:t>Particularly tragic because it does not develop until late life---sometimes 40 years of age or older.</a:t>
            </a:r>
          </a:p>
          <a:p>
            <a:pPr lvl="1"/>
            <a:r>
              <a:rPr lang="en-US" altLang="en-US"/>
              <a:t>Affected individuals may have already had children.</a:t>
            </a:r>
          </a:p>
          <a:p>
            <a:pPr lvl="2"/>
            <a:r>
              <a:rPr lang="en-US" altLang="en-US"/>
              <a:t>What is the probability that an idividual with Huntington disease will have a child with the disease? (Assume the huntingon alleles is rare).</a:t>
            </a:r>
          </a:p>
        </p:txBody>
      </p:sp>
    </p:spTree>
    <p:extLst>
      <p:ext uri="{BB962C8B-B14F-4D97-AF65-F5344CB8AC3E}">
        <p14:creationId xmlns:p14="http://schemas.microsoft.com/office/powerpoint/2010/main" val="339332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B08893B6-7BF2-EF4F-A956-2288178DB1B5}"/>
              </a:ext>
            </a:extLst>
          </p:cNvPr>
          <p:cNvSpPr>
            <a:spLocks noGrp="1"/>
          </p:cNvSpPr>
          <p:nvPr>
            <p:ph type="title"/>
          </p:nvPr>
        </p:nvSpPr>
        <p:spPr/>
        <p:txBody>
          <a:bodyPr/>
          <a:lstStyle/>
          <a:p>
            <a:r>
              <a:rPr lang="en-US" altLang="en-US"/>
              <a:t>HTT gene—read about it</a:t>
            </a:r>
          </a:p>
        </p:txBody>
      </p:sp>
      <p:sp>
        <p:nvSpPr>
          <p:cNvPr id="29698" name="Content Placeholder 2">
            <a:extLst>
              <a:ext uri="{FF2B5EF4-FFF2-40B4-BE49-F238E27FC236}">
                <a16:creationId xmlns:a16="http://schemas.microsoft.com/office/drawing/2014/main" id="{87564279-C545-E545-A373-E838211AB09E}"/>
              </a:ext>
            </a:extLst>
          </p:cNvPr>
          <p:cNvSpPr>
            <a:spLocks noGrp="1"/>
          </p:cNvSpPr>
          <p:nvPr>
            <p:ph idx="1"/>
          </p:nvPr>
        </p:nvSpPr>
        <p:spPr/>
        <p:txBody>
          <a:bodyPr/>
          <a:lstStyle/>
          <a:p>
            <a:r>
              <a:rPr lang="en-US" altLang="en-US">
                <a:hlinkClick r:id="rId2"/>
              </a:rPr>
              <a:t>http://ghr.nlm.nih.gov/condition/huntington-disease</a:t>
            </a:r>
            <a:endParaRPr lang="en-US" altLang="en-US"/>
          </a:p>
          <a:p>
            <a:endParaRPr lang="en-US" altLang="en-US"/>
          </a:p>
          <a:p>
            <a:r>
              <a:rPr lang="en-US" altLang="en-US"/>
              <a:t>Genetics Home Reference website---put Huntington disease in the search box.</a:t>
            </a:r>
          </a:p>
          <a:p>
            <a:endParaRPr lang="en-US" altLang="en-US"/>
          </a:p>
          <a:p>
            <a:endParaRPr lang="en-US" altLang="en-US"/>
          </a:p>
        </p:txBody>
      </p:sp>
    </p:spTree>
    <p:extLst>
      <p:ext uri="{BB962C8B-B14F-4D97-AF65-F5344CB8AC3E}">
        <p14:creationId xmlns:p14="http://schemas.microsoft.com/office/powerpoint/2010/main" val="139053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E3AD-D378-FF47-800F-6FD4B801C3C2}"/>
              </a:ext>
            </a:extLst>
          </p:cNvPr>
          <p:cNvSpPr>
            <a:spLocks noGrp="1"/>
          </p:cNvSpPr>
          <p:nvPr>
            <p:ph type="title"/>
          </p:nvPr>
        </p:nvSpPr>
        <p:spPr/>
        <p:txBody>
          <a:bodyPr/>
          <a:lstStyle/>
          <a:p>
            <a:r>
              <a:rPr lang="en-US" dirty="0"/>
              <a:t>This week in lab…</a:t>
            </a:r>
          </a:p>
        </p:txBody>
      </p:sp>
      <p:sp>
        <p:nvSpPr>
          <p:cNvPr id="3" name="Content Placeholder 2">
            <a:extLst>
              <a:ext uri="{FF2B5EF4-FFF2-40B4-BE49-F238E27FC236}">
                <a16:creationId xmlns:a16="http://schemas.microsoft.com/office/drawing/2014/main" id="{D16A8E0A-2112-F84E-B627-FB03B5C89A18}"/>
              </a:ext>
            </a:extLst>
          </p:cNvPr>
          <p:cNvSpPr>
            <a:spLocks noGrp="1"/>
          </p:cNvSpPr>
          <p:nvPr>
            <p:ph idx="1"/>
          </p:nvPr>
        </p:nvSpPr>
        <p:spPr/>
        <p:txBody>
          <a:bodyPr/>
          <a:lstStyle/>
          <a:p>
            <a:r>
              <a:rPr lang="en-US" dirty="0"/>
              <a:t>Starting </a:t>
            </a:r>
            <a:r>
              <a:rPr lang="en-US" i="1" dirty="0"/>
              <a:t>Drosophila</a:t>
            </a:r>
            <a:r>
              <a:rPr lang="en-US" dirty="0"/>
              <a:t> genetics.  Looking at some X-linked traits and learning how to care for and cross fruit flies. </a:t>
            </a:r>
          </a:p>
        </p:txBody>
      </p:sp>
    </p:spTree>
    <p:extLst>
      <p:ext uri="{BB962C8B-B14F-4D97-AF65-F5344CB8AC3E}">
        <p14:creationId xmlns:p14="http://schemas.microsoft.com/office/powerpoint/2010/main" val="802028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8ADD8B58-3D6E-C545-A445-A2FAFB5CF128}"/>
              </a:ext>
            </a:extLst>
          </p:cNvPr>
          <p:cNvSpPr>
            <a:spLocks noGrp="1"/>
          </p:cNvSpPr>
          <p:nvPr>
            <p:ph type="title"/>
          </p:nvPr>
        </p:nvSpPr>
        <p:spPr/>
        <p:txBody>
          <a:bodyPr/>
          <a:lstStyle/>
          <a:p>
            <a:r>
              <a:rPr lang="en-US" altLang="en-US"/>
              <a:t>Always return to molecular explanations for traits.</a:t>
            </a:r>
          </a:p>
        </p:txBody>
      </p:sp>
      <p:sp>
        <p:nvSpPr>
          <p:cNvPr id="30722" name="Content Placeholder 2">
            <a:extLst>
              <a:ext uri="{FF2B5EF4-FFF2-40B4-BE49-F238E27FC236}">
                <a16:creationId xmlns:a16="http://schemas.microsoft.com/office/drawing/2014/main" id="{9F951243-CBB4-624D-8123-C4827A485F96}"/>
              </a:ext>
            </a:extLst>
          </p:cNvPr>
          <p:cNvSpPr>
            <a:spLocks noGrp="1"/>
          </p:cNvSpPr>
          <p:nvPr>
            <p:ph idx="1"/>
          </p:nvPr>
        </p:nvSpPr>
        <p:spPr/>
        <p:txBody>
          <a:bodyPr/>
          <a:lstStyle/>
          <a:p>
            <a:pPr>
              <a:buFont typeface="Arial" panose="020B0604020202020204" pitchFamily="34" charset="0"/>
              <a:buNone/>
            </a:pPr>
            <a:endParaRPr lang="en-US" altLang="en-US"/>
          </a:p>
          <a:p>
            <a:pPr>
              <a:buFont typeface="Arial" panose="020B0604020202020204" pitchFamily="34" charset="0"/>
              <a:buNone/>
            </a:pPr>
            <a:r>
              <a:rPr lang="en-US" altLang="en-US"/>
              <a:t>	gene/allele          RNA          (protein)          effect/trait/characteristic</a:t>
            </a:r>
          </a:p>
          <a:p>
            <a:pPr>
              <a:buFont typeface="Arial" panose="020B0604020202020204" pitchFamily="34" charset="0"/>
              <a:buNone/>
            </a:pPr>
            <a:endParaRPr lang="en-US" altLang="en-US"/>
          </a:p>
          <a:p>
            <a:r>
              <a:rPr lang="en-US" altLang="en-US"/>
              <a:t>Different alleles give rise to different forms of the same protein---explaining specific traits.</a:t>
            </a:r>
          </a:p>
        </p:txBody>
      </p:sp>
      <p:cxnSp>
        <p:nvCxnSpPr>
          <p:cNvPr id="4" name="Straight Arrow Connector 3">
            <a:extLst>
              <a:ext uri="{FF2B5EF4-FFF2-40B4-BE49-F238E27FC236}">
                <a16:creationId xmlns:a16="http://schemas.microsoft.com/office/drawing/2014/main" id="{16C3751A-9FD1-744E-9753-A5C3F115C4B3}"/>
              </a:ext>
            </a:extLst>
          </p:cNvPr>
          <p:cNvCxnSpPr/>
          <p:nvPr/>
        </p:nvCxnSpPr>
        <p:spPr>
          <a:xfrm>
            <a:off x="2819400" y="25146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27B7D56-A8A3-534F-9B48-3062E198A28E}"/>
              </a:ext>
            </a:extLst>
          </p:cNvPr>
          <p:cNvCxnSpPr/>
          <p:nvPr/>
        </p:nvCxnSpPr>
        <p:spPr>
          <a:xfrm>
            <a:off x="4419600" y="25146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2D4ECAF-04AD-B940-A78F-9C3D6C8BCEDC}"/>
              </a:ext>
            </a:extLst>
          </p:cNvPr>
          <p:cNvCxnSpPr/>
          <p:nvPr/>
        </p:nvCxnSpPr>
        <p:spPr>
          <a:xfrm>
            <a:off x="6781800" y="2513013"/>
            <a:ext cx="7620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80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FF8F-F950-524A-8165-6430622FD5A3}"/>
              </a:ext>
            </a:extLst>
          </p:cNvPr>
          <p:cNvSpPr>
            <a:spLocks noGrp="1"/>
          </p:cNvSpPr>
          <p:nvPr>
            <p:ph type="title"/>
          </p:nvPr>
        </p:nvSpPr>
        <p:spPr/>
        <p:txBody>
          <a:bodyPr/>
          <a:lstStyle/>
          <a:p>
            <a:r>
              <a:rPr lang="en-US" dirty="0"/>
              <a:t>Moving on…</a:t>
            </a:r>
          </a:p>
        </p:txBody>
      </p:sp>
      <p:sp>
        <p:nvSpPr>
          <p:cNvPr id="3" name="Content Placeholder 2">
            <a:extLst>
              <a:ext uri="{FF2B5EF4-FFF2-40B4-BE49-F238E27FC236}">
                <a16:creationId xmlns:a16="http://schemas.microsoft.com/office/drawing/2014/main" id="{F8001B20-17F5-4E4E-973C-8289C646773A}"/>
              </a:ext>
            </a:extLst>
          </p:cNvPr>
          <p:cNvSpPr>
            <a:spLocks noGrp="1"/>
          </p:cNvSpPr>
          <p:nvPr>
            <p:ph idx="1"/>
          </p:nvPr>
        </p:nvSpPr>
        <p:spPr/>
        <p:txBody>
          <a:bodyPr/>
          <a:lstStyle/>
          <a:p>
            <a:r>
              <a:rPr lang="en-US" dirty="0"/>
              <a:t>Chapter 4 reminds us that genetics gets a bit more complex than Mendel’s 1-gene, 2 allele, complete dominant/recessive traits.</a:t>
            </a:r>
          </a:p>
          <a:p>
            <a:endParaRPr lang="en-US" dirty="0"/>
          </a:p>
          <a:p>
            <a:r>
              <a:rPr lang="en-US" dirty="0"/>
              <a:t>For example…..</a:t>
            </a:r>
          </a:p>
          <a:p>
            <a:endParaRPr lang="en-US" dirty="0"/>
          </a:p>
          <a:p>
            <a:endParaRPr lang="en-US" dirty="0"/>
          </a:p>
        </p:txBody>
      </p:sp>
    </p:spTree>
    <p:extLst>
      <p:ext uri="{BB962C8B-B14F-4D97-AF65-F5344CB8AC3E}">
        <p14:creationId xmlns:p14="http://schemas.microsoft.com/office/powerpoint/2010/main" val="101060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BEED-F34A-8E45-B5A4-64D9C1E49E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546F55-9C53-D847-ACB2-04BB80C08866}"/>
              </a:ext>
            </a:extLst>
          </p:cNvPr>
          <p:cNvSpPr>
            <a:spLocks noGrp="1"/>
          </p:cNvSpPr>
          <p:nvPr>
            <p:ph idx="1"/>
          </p:nvPr>
        </p:nvSpPr>
        <p:spPr>
          <a:xfrm>
            <a:off x="457200" y="457200"/>
            <a:ext cx="8077200" cy="6248400"/>
          </a:xfrm>
        </p:spPr>
        <p:txBody>
          <a:bodyPr/>
          <a:lstStyle/>
          <a:p>
            <a:r>
              <a:rPr lang="en-US" dirty="0"/>
              <a:t>Some traits show incomplete or co-dominance</a:t>
            </a:r>
          </a:p>
          <a:p>
            <a:r>
              <a:rPr lang="en-US" dirty="0"/>
              <a:t>Some traits are controlled by single genes with 3 or more alleles in the population</a:t>
            </a:r>
          </a:p>
          <a:p>
            <a:r>
              <a:rPr lang="en-US" dirty="0"/>
              <a:t>Some traits are controlled by 2 or more genes</a:t>
            </a:r>
          </a:p>
          <a:p>
            <a:r>
              <a:rPr lang="en-US" dirty="0"/>
              <a:t>Some genes influence or stop the expression of others</a:t>
            </a:r>
          </a:p>
          <a:p>
            <a:r>
              <a:rPr lang="en-US" dirty="0"/>
              <a:t>Expression of some genes is highly dependent on nutritional factors or other environmental factors</a:t>
            </a:r>
          </a:p>
          <a:p>
            <a:pPr marL="0" indent="0">
              <a:buNone/>
            </a:pPr>
            <a:endParaRPr lang="en-US" dirty="0"/>
          </a:p>
        </p:txBody>
      </p:sp>
    </p:spTree>
    <p:extLst>
      <p:ext uri="{BB962C8B-B14F-4D97-AF65-F5344CB8AC3E}">
        <p14:creationId xmlns:p14="http://schemas.microsoft.com/office/powerpoint/2010/main" val="2856797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07DC0224-DA81-9341-818C-E87CC94B8C53}"/>
              </a:ext>
            </a:extLst>
          </p:cNvPr>
          <p:cNvSpPr>
            <a:spLocks noGrp="1"/>
          </p:cNvSpPr>
          <p:nvPr>
            <p:ph type="title"/>
          </p:nvPr>
        </p:nvSpPr>
        <p:spPr/>
        <p:txBody>
          <a:bodyPr/>
          <a:lstStyle/>
          <a:p>
            <a:r>
              <a:rPr lang="en-US" altLang="en-US" dirty="0"/>
              <a:t>But we will start with…sex linked traits</a:t>
            </a:r>
            <a:r>
              <a:rPr lang="mr-IN" altLang="en-US" dirty="0"/>
              <a:t>…</a:t>
            </a:r>
            <a:r>
              <a:rPr lang="en-US" altLang="en-US" dirty="0"/>
              <a:t>.</a:t>
            </a:r>
          </a:p>
        </p:txBody>
      </p:sp>
      <p:sp>
        <p:nvSpPr>
          <p:cNvPr id="20482" name="Content Placeholder 2">
            <a:extLst>
              <a:ext uri="{FF2B5EF4-FFF2-40B4-BE49-F238E27FC236}">
                <a16:creationId xmlns:a16="http://schemas.microsoft.com/office/drawing/2014/main" id="{F26ADAEC-E1C2-1B4F-948F-9E557B3B1D55}"/>
              </a:ext>
            </a:extLst>
          </p:cNvPr>
          <p:cNvSpPr>
            <a:spLocks noGrp="1"/>
          </p:cNvSpPr>
          <p:nvPr>
            <p:ph idx="1"/>
          </p:nvPr>
        </p:nvSpPr>
        <p:spPr/>
        <p:txBody>
          <a:bodyPr/>
          <a:lstStyle/>
          <a:p>
            <a:r>
              <a:rPr lang="en-US" altLang="en-US" dirty="0"/>
              <a:t>Why?  Because you are now familiar with pedigrees---AND we are starting to use </a:t>
            </a:r>
            <a:r>
              <a:rPr lang="en-US" altLang="en-US" i="1" dirty="0"/>
              <a:t>Drosophila</a:t>
            </a:r>
            <a:r>
              <a:rPr lang="en-US" altLang="en-US" dirty="0"/>
              <a:t> in lab to look at sex-linked traits.</a:t>
            </a:r>
          </a:p>
          <a:p>
            <a:endParaRPr lang="en-US" altLang="en-US" dirty="0"/>
          </a:p>
          <a:p>
            <a:r>
              <a:rPr lang="en-US" altLang="en-US" dirty="0"/>
              <a:t>Most specific definition:   A trait controlled by one or more genes located on the X or Y chromosome---chromosomes associated with sex (male or female) DETERMINATION.</a:t>
            </a:r>
          </a:p>
          <a:p>
            <a:endParaRPr lang="en-US" altLang="en-US" dirty="0"/>
          </a:p>
          <a:p>
            <a:endParaRPr lang="en-US" altLang="en-US" dirty="0"/>
          </a:p>
        </p:txBody>
      </p:sp>
    </p:spTree>
    <p:extLst>
      <p:ext uri="{BB962C8B-B14F-4D97-AF65-F5344CB8AC3E}">
        <p14:creationId xmlns:p14="http://schemas.microsoft.com/office/powerpoint/2010/main" val="107588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9E70-255B-F542-9F44-079CA51C2D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2EDE38-C4F3-AC4D-9A71-7D0539494C62}"/>
              </a:ext>
            </a:extLst>
          </p:cNvPr>
          <p:cNvSpPr>
            <a:spLocks noGrp="1"/>
          </p:cNvSpPr>
          <p:nvPr>
            <p:ph idx="1"/>
          </p:nvPr>
        </p:nvSpPr>
        <p:spPr/>
        <p:txBody>
          <a:bodyPr/>
          <a:lstStyle/>
          <a:p>
            <a:r>
              <a:rPr lang="en-US" dirty="0"/>
              <a:t>Don’t confuse with sex-influence or sex-limited traits.</a:t>
            </a:r>
          </a:p>
          <a:p>
            <a:pPr lvl="1"/>
            <a:r>
              <a:rPr lang="en-US" dirty="0"/>
              <a:t>These are traits that differ in inheritance or are limited to being expressed in one sex.</a:t>
            </a:r>
          </a:p>
          <a:p>
            <a:pPr lvl="1"/>
            <a:endParaRPr lang="en-US" dirty="0"/>
          </a:p>
          <a:p>
            <a:pPr marL="457200" lvl="1" indent="0">
              <a:buNone/>
            </a:pPr>
            <a:r>
              <a:rPr lang="en-US" dirty="0"/>
              <a:t>IMPORTANT!  Sex-linked traits can be seen in both sexes.  </a:t>
            </a:r>
          </a:p>
        </p:txBody>
      </p:sp>
    </p:spTree>
    <p:extLst>
      <p:ext uri="{BB962C8B-B14F-4D97-AF65-F5344CB8AC3E}">
        <p14:creationId xmlns:p14="http://schemas.microsoft.com/office/powerpoint/2010/main" val="388172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7FCA-D056-CA4F-9919-22D03F37E4FB}"/>
              </a:ext>
            </a:extLst>
          </p:cNvPr>
          <p:cNvSpPr>
            <a:spLocks noGrp="1"/>
          </p:cNvSpPr>
          <p:nvPr>
            <p:ph type="title"/>
          </p:nvPr>
        </p:nvSpPr>
        <p:spPr/>
        <p:txBody>
          <a:bodyPr/>
          <a:lstStyle/>
          <a:p>
            <a:r>
              <a:rPr lang="en-US" dirty="0"/>
              <a:t>On the board</a:t>
            </a:r>
          </a:p>
        </p:txBody>
      </p:sp>
      <p:sp>
        <p:nvSpPr>
          <p:cNvPr id="3" name="Content Placeholder 2">
            <a:extLst>
              <a:ext uri="{FF2B5EF4-FFF2-40B4-BE49-F238E27FC236}">
                <a16:creationId xmlns:a16="http://schemas.microsoft.com/office/drawing/2014/main" id="{D7020E61-0D21-C245-A565-DC37136C8BE1}"/>
              </a:ext>
            </a:extLst>
          </p:cNvPr>
          <p:cNvSpPr>
            <a:spLocks noGrp="1"/>
          </p:cNvSpPr>
          <p:nvPr>
            <p:ph idx="1"/>
          </p:nvPr>
        </p:nvSpPr>
        <p:spPr/>
        <p:txBody>
          <a:bodyPr/>
          <a:lstStyle/>
          <a:p>
            <a:r>
              <a:rPr lang="en-US" dirty="0"/>
              <a:t>Let’s do a pedigree for a family, showing transmission of X and Y chromosomes from parent to offspring. </a:t>
            </a:r>
          </a:p>
          <a:p>
            <a:endParaRPr lang="en-US" dirty="0"/>
          </a:p>
          <a:p>
            <a:r>
              <a:rPr lang="en-US" dirty="0"/>
              <a:t>To understand sex-linked traits you must first master this idea---and then superimpose traits to see if they fit an X or Y linked pattern.</a:t>
            </a:r>
          </a:p>
        </p:txBody>
      </p:sp>
    </p:spTree>
    <p:extLst>
      <p:ext uri="{BB962C8B-B14F-4D97-AF65-F5344CB8AC3E}">
        <p14:creationId xmlns:p14="http://schemas.microsoft.com/office/powerpoint/2010/main" val="207124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A1D9DD9-8C1A-3943-B76B-E307BE584851}"/>
              </a:ext>
            </a:extLst>
          </p:cNvPr>
          <p:cNvSpPr>
            <a:spLocks noGrp="1"/>
          </p:cNvSpPr>
          <p:nvPr>
            <p:ph type="title"/>
          </p:nvPr>
        </p:nvSpPr>
        <p:spPr>
          <a:xfrm>
            <a:off x="457200" y="274638"/>
            <a:ext cx="8229600" cy="1401762"/>
          </a:xfrm>
        </p:spPr>
        <p:txBody>
          <a:bodyPr/>
          <a:lstStyle/>
          <a:p>
            <a:endParaRPr lang="en-US" altLang="en-US" sz="2800" dirty="0"/>
          </a:p>
        </p:txBody>
      </p:sp>
      <p:sp>
        <p:nvSpPr>
          <p:cNvPr id="32770" name="Content Placeholder 2">
            <a:extLst>
              <a:ext uri="{FF2B5EF4-FFF2-40B4-BE49-F238E27FC236}">
                <a16:creationId xmlns:a16="http://schemas.microsoft.com/office/drawing/2014/main" id="{C2EA21BB-5046-B34E-8BB7-2702E3DE9E4C}"/>
              </a:ext>
            </a:extLst>
          </p:cNvPr>
          <p:cNvSpPr>
            <a:spLocks noGrp="1"/>
          </p:cNvSpPr>
          <p:nvPr>
            <p:ph idx="1"/>
          </p:nvPr>
        </p:nvSpPr>
        <p:spPr/>
        <p:txBody>
          <a:bodyPr/>
          <a:lstStyle/>
          <a:p>
            <a:pPr marL="0" indent="0">
              <a:buFont typeface="Arial" panose="020B0604020202020204" pitchFamily="34" charset="0"/>
              <a:buNone/>
            </a:pPr>
            <a:r>
              <a:rPr lang="en-US" altLang="en-US" dirty="0"/>
              <a:t>Start with a rare Y-linked trait. (So few genes on Y that these traits are rarely noted.)</a:t>
            </a:r>
          </a:p>
          <a:p>
            <a:pPr marL="0" indent="0"/>
            <a:endParaRPr lang="en-US" altLang="en-US" dirty="0"/>
          </a:p>
          <a:p>
            <a:pPr lvl="1"/>
            <a:r>
              <a:rPr lang="ja-JP" altLang="en-US"/>
              <a:t>“</a:t>
            </a:r>
            <a:r>
              <a:rPr lang="en-US" altLang="ja-JP" dirty="0"/>
              <a:t>hairy ear</a:t>
            </a:r>
            <a:r>
              <a:rPr lang="ja-JP" altLang="en-US"/>
              <a:t>”</a:t>
            </a:r>
            <a:r>
              <a:rPr lang="en-US" altLang="ja-JP" dirty="0"/>
              <a:t> trait has been mapped to a gene on the Y chromosome.</a:t>
            </a:r>
          </a:p>
          <a:p>
            <a:pPr lvl="1"/>
            <a:endParaRPr lang="en-US" altLang="en-US" dirty="0"/>
          </a:p>
          <a:p>
            <a:pPr marL="457200" lvl="1" indent="0">
              <a:buNone/>
            </a:pPr>
            <a:endParaRPr lang="en-US" altLang="en-US" dirty="0"/>
          </a:p>
        </p:txBody>
      </p:sp>
      <p:pic>
        <p:nvPicPr>
          <p:cNvPr id="32771" name="Picture 1">
            <a:extLst>
              <a:ext uri="{FF2B5EF4-FFF2-40B4-BE49-F238E27FC236}">
                <a16:creationId xmlns:a16="http://schemas.microsoft.com/office/drawing/2014/main" id="{F797A930-1CE4-D542-9BB5-FC5AAE9353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0113" y="3886200"/>
            <a:ext cx="26304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84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B59ADD1A-A385-424D-9D6E-DF3A3DF9DBA9}"/>
              </a:ext>
            </a:extLst>
          </p:cNvPr>
          <p:cNvSpPr>
            <a:spLocks noGrp="1"/>
          </p:cNvSpPr>
          <p:nvPr>
            <p:ph type="title"/>
          </p:nvPr>
        </p:nvSpPr>
        <p:spPr/>
        <p:txBody>
          <a:bodyPr/>
          <a:lstStyle/>
          <a:p>
            <a:r>
              <a:rPr lang="en-US" altLang="en-US"/>
              <a:t>For example---hairy ears</a:t>
            </a:r>
          </a:p>
        </p:txBody>
      </p:sp>
      <p:pic>
        <p:nvPicPr>
          <p:cNvPr id="33794" name="Content Placeholder 3">
            <a:extLst>
              <a:ext uri="{FF2B5EF4-FFF2-40B4-BE49-F238E27FC236}">
                <a16:creationId xmlns:a16="http://schemas.microsoft.com/office/drawing/2014/main" id="{6C715916-CCAB-F443-9820-BF0F79171B4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5589" r="-25589"/>
          <a:stretch>
            <a:fillRect/>
          </a:stretch>
        </p:blipFill>
        <p:spPr/>
      </p:pic>
    </p:spTree>
    <p:extLst>
      <p:ext uri="{BB962C8B-B14F-4D97-AF65-F5344CB8AC3E}">
        <p14:creationId xmlns:p14="http://schemas.microsoft.com/office/powerpoint/2010/main" val="270498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FF4A-5AC4-AB4D-8D33-5692FA207A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A5BBBB-8DB6-EE4D-A8AF-EAB62EAE1A39}"/>
              </a:ext>
            </a:extLst>
          </p:cNvPr>
          <p:cNvSpPr>
            <a:spLocks noGrp="1"/>
          </p:cNvSpPr>
          <p:nvPr>
            <p:ph idx="1"/>
          </p:nvPr>
        </p:nvSpPr>
        <p:spPr/>
        <p:txBody>
          <a:bodyPr/>
          <a:lstStyle/>
          <a:p>
            <a:r>
              <a:rPr lang="en-US" dirty="0"/>
              <a:t>Be careful---does every male in the pedigree show hairy ears?  Why or why not? </a:t>
            </a:r>
          </a:p>
          <a:p>
            <a:endParaRPr lang="en-US" dirty="0"/>
          </a:p>
          <a:p>
            <a:r>
              <a:rPr lang="en-US" dirty="0"/>
              <a:t>Do females ever show the trait?  Why or why not?  </a:t>
            </a:r>
          </a:p>
          <a:p>
            <a:endParaRPr lang="en-US" dirty="0"/>
          </a:p>
          <a:p>
            <a:r>
              <a:rPr lang="en-US" dirty="0"/>
              <a:t>Can the trait skip a generation?  Why or why not?</a:t>
            </a:r>
          </a:p>
        </p:txBody>
      </p:sp>
    </p:spTree>
    <p:extLst>
      <p:ext uri="{BB962C8B-B14F-4D97-AF65-F5344CB8AC3E}">
        <p14:creationId xmlns:p14="http://schemas.microsoft.com/office/powerpoint/2010/main" val="189130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8B766B23-96EE-174D-9BB0-21232386D022}"/>
              </a:ext>
            </a:extLst>
          </p:cNvPr>
          <p:cNvSpPr>
            <a:spLocks noGrp="1"/>
          </p:cNvSpPr>
          <p:nvPr>
            <p:ph type="title"/>
          </p:nvPr>
        </p:nvSpPr>
        <p:spPr/>
        <p:txBody>
          <a:bodyPr/>
          <a:lstStyle/>
          <a:p>
            <a:r>
              <a:rPr lang="en-US" altLang="en-US"/>
              <a:t>X-linked traits	</a:t>
            </a:r>
          </a:p>
        </p:txBody>
      </p:sp>
      <p:sp>
        <p:nvSpPr>
          <p:cNvPr id="21506" name="Content Placeholder 2">
            <a:extLst>
              <a:ext uri="{FF2B5EF4-FFF2-40B4-BE49-F238E27FC236}">
                <a16:creationId xmlns:a16="http://schemas.microsoft.com/office/drawing/2014/main" id="{E81E332D-4BD7-F84E-9A72-86517387E8D7}"/>
              </a:ext>
            </a:extLst>
          </p:cNvPr>
          <p:cNvSpPr>
            <a:spLocks noGrp="1"/>
          </p:cNvSpPr>
          <p:nvPr>
            <p:ph idx="1"/>
          </p:nvPr>
        </p:nvSpPr>
        <p:spPr>
          <a:xfrm>
            <a:off x="457200" y="1600200"/>
            <a:ext cx="8153400" cy="5105400"/>
          </a:xfrm>
        </p:spPr>
        <p:txBody>
          <a:bodyPr/>
          <a:lstStyle/>
          <a:p>
            <a:r>
              <a:rPr lang="en-US" altLang="en-US" dirty="0"/>
              <a:t>Much more common than Y-linked traits (many more genes on X)</a:t>
            </a:r>
          </a:p>
          <a:p>
            <a:r>
              <a:rPr lang="en-US" altLang="en-US" dirty="0"/>
              <a:t>First recognized in </a:t>
            </a:r>
            <a:r>
              <a:rPr lang="en-US" altLang="en-US" i="1" dirty="0"/>
              <a:t>Drosophila</a:t>
            </a:r>
            <a:r>
              <a:rPr lang="en-US" altLang="en-US" dirty="0"/>
              <a:t> by </a:t>
            </a:r>
            <a:r>
              <a:rPr lang="en-US" altLang="en-US" b="1" dirty="0"/>
              <a:t>Thomas Morgan</a:t>
            </a:r>
          </a:p>
          <a:p>
            <a:pPr lvl="1"/>
            <a:r>
              <a:rPr lang="en-US" altLang="en-US" dirty="0"/>
              <a:t>Noted different outcomes in reciprocal crosses (different out comes, </a:t>
            </a:r>
            <a:r>
              <a:rPr lang="en-US" altLang="en-US" dirty="0" err="1"/>
              <a:t>swithing</a:t>
            </a:r>
            <a:r>
              <a:rPr lang="en-US" altLang="en-US" dirty="0"/>
              <a:t> the male and female parents with respect to traits.  </a:t>
            </a:r>
          </a:p>
          <a:p>
            <a:pPr lvl="1"/>
            <a:r>
              <a:rPr lang="en-US" altLang="en-US" dirty="0"/>
              <a:t>Noted that the white eye trait was inherited in a sex-linked way---concluded that the white mutation was in a gene on the </a:t>
            </a:r>
            <a:r>
              <a:rPr lang="en-US" altLang="en-US" u="sng" dirty="0"/>
              <a:t> X-chromosome</a:t>
            </a:r>
          </a:p>
        </p:txBody>
      </p:sp>
    </p:spTree>
    <p:extLst>
      <p:ext uri="{BB962C8B-B14F-4D97-AF65-F5344CB8AC3E}">
        <p14:creationId xmlns:p14="http://schemas.microsoft.com/office/powerpoint/2010/main" val="78115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6DDE-0046-E149-83F9-ABA19036FD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014865-00AB-AD4C-B2FA-950DE56D83A0}"/>
              </a:ext>
            </a:extLst>
          </p:cNvPr>
          <p:cNvSpPr>
            <a:spLocks noGrp="1"/>
          </p:cNvSpPr>
          <p:nvPr>
            <p:ph idx="1"/>
          </p:nvPr>
        </p:nvSpPr>
        <p:spPr/>
        <p:txBody>
          <a:bodyPr/>
          <a:lstStyle/>
          <a:p>
            <a:r>
              <a:rPr lang="en-US" dirty="0"/>
              <a:t>It’s Nobel Prize week!!! </a:t>
            </a:r>
          </a:p>
          <a:p>
            <a:pPr lvl="1"/>
            <a:r>
              <a:rPr lang="en-US" dirty="0"/>
              <a:t>Prize in Medicine and Physiology-—3 scientists who study hypoxia. Low oxygen.</a:t>
            </a:r>
          </a:p>
          <a:p>
            <a:pPr lvl="1"/>
            <a:r>
              <a:rPr lang="en-US" dirty="0"/>
              <a:t>One important area in which hypoxia is important in cancer biology.  In solid tumors, the cells in the center regions of the tumors don’t get as much oxygen as those in closer proximity to blood vessels on the outside of the tumor.</a:t>
            </a:r>
          </a:p>
          <a:p>
            <a:pPr lvl="1"/>
            <a:r>
              <a:rPr lang="en-US" dirty="0"/>
              <a:t>READ more about the scientists and the field! </a:t>
            </a:r>
          </a:p>
        </p:txBody>
      </p:sp>
    </p:spTree>
    <p:extLst>
      <p:ext uri="{BB962C8B-B14F-4D97-AF65-F5344CB8AC3E}">
        <p14:creationId xmlns:p14="http://schemas.microsoft.com/office/powerpoint/2010/main" val="396373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0482D89-46D5-124D-B31B-B4A3922C1760}"/>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E4E33665-937F-7A48-B7EF-58267C4217ED}"/>
              </a:ext>
            </a:extLst>
          </p:cNvPr>
          <p:cNvSpPr>
            <a:spLocks noGrp="1"/>
          </p:cNvSpPr>
          <p:nvPr>
            <p:ph idx="1"/>
          </p:nvPr>
        </p:nvSpPr>
        <p:spPr/>
        <p:txBody>
          <a:bodyPr/>
          <a:lstStyle/>
          <a:p>
            <a:pPr>
              <a:lnSpc>
                <a:spcPct val="90000"/>
              </a:lnSpc>
            </a:pPr>
            <a:r>
              <a:rPr lang="en-US" altLang="en-US" sz="3000"/>
              <a:t>To study, you must track both the trait and the sex of the organism showing the trait.</a:t>
            </a:r>
          </a:p>
          <a:p>
            <a:pPr>
              <a:lnSpc>
                <a:spcPct val="90000"/>
              </a:lnSpc>
            </a:pPr>
            <a:endParaRPr lang="en-US" altLang="en-US" sz="3000"/>
          </a:p>
          <a:p>
            <a:pPr>
              <a:lnSpc>
                <a:spcPct val="90000"/>
              </a:lnSpc>
            </a:pPr>
            <a:r>
              <a:rPr lang="en-US" altLang="en-US" sz="3000"/>
              <a:t>Let’s review </a:t>
            </a:r>
            <a:r>
              <a:rPr lang="en-US" altLang="en-US" sz="3000" i="1"/>
              <a:t>Drosophila</a:t>
            </a:r>
            <a:r>
              <a:rPr lang="en-US" altLang="en-US" sz="3000"/>
              <a:t> eye color.  White eyes is a recessive trait. The dominant color is red.</a:t>
            </a:r>
          </a:p>
          <a:p>
            <a:pPr>
              <a:lnSpc>
                <a:spcPct val="90000"/>
              </a:lnSpc>
            </a:pPr>
            <a:endParaRPr lang="en-US" altLang="en-US" sz="3000"/>
          </a:p>
          <a:p>
            <a:pPr>
              <a:lnSpc>
                <a:spcPct val="90000"/>
              </a:lnSpc>
            </a:pPr>
            <a:r>
              <a:rPr lang="en-US" altLang="en-US" sz="3000"/>
              <a:t>The inheritance of white eyes looks different from the autosomal recessive traits we’ve seen so far---depending on how the cross is setup.</a:t>
            </a:r>
          </a:p>
        </p:txBody>
      </p:sp>
    </p:spTree>
    <p:extLst>
      <p:ext uri="{BB962C8B-B14F-4D97-AF65-F5344CB8AC3E}">
        <p14:creationId xmlns:p14="http://schemas.microsoft.com/office/powerpoint/2010/main" val="2628213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6">
            <a:extLst>
              <a:ext uri="{FF2B5EF4-FFF2-40B4-BE49-F238E27FC236}">
                <a16:creationId xmlns:a16="http://schemas.microsoft.com/office/drawing/2014/main" id="{B8788596-66AC-684E-A48B-D9E8350EB8F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solidFill>
                  <a:srgbClr val="D53D21"/>
                </a:solidFill>
              </a:rPr>
              <a:t>Figure 4.12</a:t>
            </a:r>
          </a:p>
        </p:txBody>
      </p:sp>
      <p:pic>
        <p:nvPicPr>
          <p:cNvPr id="23554" name="Picture 12">
            <a:extLst>
              <a:ext uri="{FF2B5EF4-FFF2-40B4-BE49-F238E27FC236}">
                <a16:creationId xmlns:a16="http://schemas.microsoft.com/office/drawing/2014/main" id="{FDCB8B89-2549-5E45-8A7D-0704559FA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560638" y="339725"/>
            <a:ext cx="40211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a:extLst>
              <a:ext uri="{FF2B5EF4-FFF2-40B4-BE49-F238E27FC236}">
                <a16:creationId xmlns:a16="http://schemas.microsoft.com/office/drawing/2014/main" id="{81588908-7744-4E46-B9C7-1F31B01495B2}"/>
              </a:ext>
            </a:extLst>
          </p:cNvPr>
          <p:cNvSpPr txBox="1">
            <a:spLocks noChangeArrowheads="1"/>
          </p:cNvSpPr>
          <p:nvPr/>
        </p:nvSpPr>
        <p:spPr bwMode="auto">
          <a:xfrm>
            <a:off x="152400" y="6096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Unlike Mendel, Morgan noted differences in reciprocal crosses</a:t>
            </a:r>
          </a:p>
        </p:txBody>
      </p:sp>
      <p:cxnSp>
        <p:nvCxnSpPr>
          <p:cNvPr id="6" name="Straight Arrow Connector 5">
            <a:extLst>
              <a:ext uri="{FF2B5EF4-FFF2-40B4-BE49-F238E27FC236}">
                <a16:creationId xmlns:a16="http://schemas.microsoft.com/office/drawing/2014/main" id="{C7920C1F-A1FF-4643-BE58-7AB477647334}"/>
              </a:ext>
            </a:extLst>
          </p:cNvPr>
          <p:cNvCxnSpPr/>
          <p:nvPr/>
        </p:nvCxnSpPr>
        <p:spPr>
          <a:xfrm>
            <a:off x="2027238" y="1027113"/>
            <a:ext cx="4873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AEE3A0F-C623-1745-A93D-36296D53D7D0}"/>
              </a:ext>
            </a:extLst>
          </p:cNvPr>
          <p:cNvCxnSpPr>
            <a:stCxn id="23558" idx="3"/>
          </p:cNvCxnSpPr>
          <p:nvPr/>
        </p:nvCxnSpPr>
        <p:spPr>
          <a:xfrm>
            <a:off x="2063750" y="3640138"/>
            <a:ext cx="450850" cy="2460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1">
            <a:extLst>
              <a:ext uri="{FF2B5EF4-FFF2-40B4-BE49-F238E27FC236}">
                <a16:creationId xmlns:a16="http://schemas.microsoft.com/office/drawing/2014/main" id="{37793DA1-7F2D-3E43-85C5-BAFAD8A47905}"/>
              </a:ext>
            </a:extLst>
          </p:cNvPr>
          <p:cNvSpPr txBox="1">
            <a:spLocks noChangeArrowheads="1"/>
          </p:cNvSpPr>
          <p:nvPr/>
        </p:nvSpPr>
        <p:spPr bwMode="auto">
          <a:xfrm>
            <a:off x="0" y="3317875"/>
            <a:ext cx="206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3:1 but only males have white eyes</a:t>
            </a:r>
          </a:p>
        </p:txBody>
      </p:sp>
      <p:sp>
        <p:nvSpPr>
          <p:cNvPr id="23559" name="TextBox 11">
            <a:extLst>
              <a:ext uri="{FF2B5EF4-FFF2-40B4-BE49-F238E27FC236}">
                <a16:creationId xmlns:a16="http://schemas.microsoft.com/office/drawing/2014/main" id="{4B2D624F-E96C-1B49-B489-80C38E04007D}"/>
              </a:ext>
            </a:extLst>
          </p:cNvPr>
          <p:cNvSpPr txBox="1">
            <a:spLocks noChangeArrowheads="1"/>
          </p:cNvSpPr>
          <p:nvPr/>
        </p:nvSpPr>
        <p:spPr bwMode="auto">
          <a:xfrm>
            <a:off x="6559550" y="1858963"/>
            <a:ext cx="2062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F1 shows both parental traits</a:t>
            </a:r>
          </a:p>
        </p:txBody>
      </p:sp>
      <p:sp>
        <p:nvSpPr>
          <p:cNvPr id="23560" name="TextBox 12">
            <a:extLst>
              <a:ext uri="{FF2B5EF4-FFF2-40B4-BE49-F238E27FC236}">
                <a16:creationId xmlns:a16="http://schemas.microsoft.com/office/drawing/2014/main" id="{027111A3-D013-2B4A-AC0A-1F010CF805CD}"/>
              </a:ext>
            </a:extLst>
          </p:cNvPr>
          <p:cNvSpPr txBox="1">
            <a:spLocks noChangeArrowheads="1"/>
          </p:cNvSpPr>
          <p:nvPr/>
        </p:nvSpPr>
        <p:spPr bwMode="auto">
          <a:xfrm>
            <a:off x="6711950" y="3886200"/>
            <a:ext cx="206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F2 shows 1:1 ratio</a:t>
            </a:r>
          </a:p>
        </p:txBody>
      </p:sp>
    </p:spTree>
    <p:extLst>
      <p:ext uri="{BB962C8B-B14F-4D97-AF65-F5344CB8AC3E}">
        <p14:creationId xmlns:p14="http://schemas.microsoft.com/office/powerpoint/2010/main" val="289914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3344E7B1-E8E7-F94F-AAB8-74F91D47B743}"/>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03310E9E-6496-7447-8A19-C0D8AEB7E23B}"/>
              </a:ext>
            </a:extLst>
          </p:cNvPr>
          <p:cNvSpPr>
            <a:spLocks noGrp="1"/>
          </p:cNvSpPr>
          <p:nvPr>
            <p:ph idx="1"/>
          </p:nvPr>
        </p:nvSpPr>
        <p:spPr/>
        <p:txBody>
          <a:bodyPr/>
          <a:lstStyle/>
          <a:p>
            <a:r>
              <a:rPr lang="en-US" altLang="en-US"/>
              <a:t>Morgan proposed, that the gene controlling eye color was sex-linked.  The fact that only males had white eyes in the F1 of cross A suggested X-linked.</a:t>
            </a:r>
          </a:p>
          <a:p>
            <a:endParaRPr lang="en-US" altLang="en-US"/>
          </a:p>
          <a:p>
            <a:r>
              <a:rPr lang="en-US" altLang="en-US"/>
              <a:t>He tried the following scheme to explain the unexpected pattern of inheritance.</a:t>
            </a:r>
          </a:p>
        </p:txBody>
      </p:sp>
    </p:spTree>
    <p:extLst>
      <p:ext uri="{BB962C8B-B14F-4D97-AF65-F5344CB8AC3E}">
        <p14:creationId xmlns:p14="http://schemas.microsoft.com/office/powerpoint/2010/main" val="206848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6">
            <a:extLst>
              <a:ext uri="{FF2B5EF4-FFF2-40B4-BE49-F238E27FC236}">
                <a16:creationId xmlns:a16="http://schemas.microsoft.com/office/drawing/2014/main" id="{94726692-05E8-C94A-AD97-1F67551F5D6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solidFill>
                  <a:srgbClr val="D53D21"/>
                </a:solidFill>
              </a:rPr>
              <a:t>Figure 4.13</a:t>
            </a:r>
          </a:p>
        </p:txBody>
      </p:sp>
      <p:pic>
        <p:nvPicPr>
          <p:cNvPr id="26626" name="Picture 12">
            <a:extLst>
              <a:ext uri="{FF2B5EF4-FFF2-40B4-BE49-F238E27FC236}">
                <a16:creationId xmlns:a16="http://schemas.microsoft.com/office/drawing/2014/main" id="{2D7D8429-4947-2746-9198-76EB8C9AD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650875" y="381000"/>
            <a:ext cx="78406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60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a:extLst>
              <a:ext uri="{FF2B5EF4-FFF2-40B4-BE49-F238E27FC236}">
                <a16:creationId xmlns:a16="http://schemas.microsoft.com/office/drawing/2014/main" id="{46094335-5A1A-5040-931B-D5FE0EFD6F1E}"/>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solidFill>
                  <a:srgbClr val="D53D21"/>
                </a:solidFill>
              </a:rPr>
              <a:t>Figure 4.13</a:t>
            </a:r>
          </a:p>
        </p:txBody>
      </p:sp>
      <p:pic>
        <p:nvPicPr>
          <p:cNvPr id="28674" name="Picture 12">
            <a:extLst>
              <a:ext uri="{FF2B5EF4-FFF2-40B4-BE49-F238E27FC236}">
                <a16:creationId xmlns:a16="http://schemas.microsoft.com/office/drawing/2014/main" id="{F8A204EE-B6FC-734D-99BB-B570C289C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650875" y="381000"/>
            <a:ext cx="78406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1D031E1-8E2A-6349-8D21-C88246235417}"/>
              </a:ext>
            </a:extLst>
          </p:cNvPr>
          <p:cNvSpPr/>
          <p:nvPr/>
        </p:nvSpPr>
        <p:spPr>
          <a:xfrm>
            <a:off x="4572000" y="228600"/>
            <a:ext cx="4114800" cy="640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Tree>
    <p:extLst>
      <p:ext uri="{BB962C8B-B14F-4D97-AF65-F5344CB8AC3E}">
        <p14:creationId xmlns:p14="http://schemas.microsoft.com/office/powerpoint/2010/main" val="224691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4AF7DC77-6183-1E4A-BC47-E9D42B378B66}"/>
              </a:ext>
            </a:extLst>
          </p:cNvPr>
          <p:cNvSpPr>
            <a:spLocks noGrp="1"/>
          </p:cNvSpPr>
          <p:nvPr>
            <p:ph type="title"/>
          </p:nvPr>
        </p:nvSpPr>
        <p:spPr/>
        <p:txBody>
          <a:bodyPr/>
          <a:lstStyle/>
          <a:p>
            <a:endParaRPr lang="en-US" altLang="en-US"/>
          </a:p>
        </p:txBody>
      </p:sp>
      <p:sp>
        <p:nvSpPr>
          <p:cNvPr id="30722" name="Content Placeholder 2">
            <a:extLst>
              <a:ext uri="{FF2B5EF4-FFF2-40B4-BE49-F238E27FC236}">
                <a16:creationId xmlns:a16="http://schemas.microsoft.com/office/drawing/2014/main" id="{EB286BE7-B16D-B749-A193-627E3BDFFA34}"/>
              </a:ext>
            </a:extLst>
          </p:cNvPr>
          <p:cNvSpPr>
            <a:spLocks noGrp="1"/>
          </p:cNvSpPr>
          <p:nvPr>
            <p:ph idx="1"/>
          </p:nvPr>
        </p:nvSpPr>
        <p:spPr>
          <a:xfrm>
            <a:off x="457200" y="1600200"/>
            <a:ext cx="8382000" cy="4800600"/>
          </a:xfrm>
        </p:spPr>
        <p:txBody>
          <a:bodyPr/>
          <a:lstStyle/>
          <a:p>
            <a:r>
              <a:rPr lang="en-US" altLang="en-US"/>
              <a:t>The hypothesis that the </a:t>
            </a:r>
            <a:r>
              <a:rPr lang="en-US" altLang="en-US" i="1"/>
              <a:t>w</a:t>
            </a:r>
            <a:r>
              <a:rPr lang="en-US" altLang="en-US"/>
              <a:t> (</a:t>
            </a:r>
            <a:r>
              <a:rPr lang="en-US" altLang="en-US" i="1"/>
              <a:t>white</a:t>
            </a:r>
            <a:r>
              <a:rPr lang="en-US" altLang="en-US"/>
              <a:t>) allele was located on the X chromosome, is consistent with patterns of inheritance in both reciprocal crosses.</a:t>
            </a:r>
          </a:p>
          <a:p>
            <a:endParaRPr lang="en-US" altLang="en-US"/>
          </a:p>
          <a:p>
            <a:endParaRPr lang="en-US" altLang="en-US"/>
          </a:p>
          <a:p>
            <a:r>
              <a:rPr lang="en-US" altLang="en-US"/>
              <a:t>Sex-linkage is just </a:t>
            </a:r>
            <a:r>
              <a:rPr lang="en-US" altLang="en-US" u="sng"/>
              <a:t>one of the extensions to Mendel’s observations</a:t>
            </a:r>
            <a:r>
              <a:rPr lang="en-US" altLang="en-US"/>
              <a:t> we have discovered while studying inheritance.</a:t>
            </a:r>
          </a:p>
        </p:txBody>
      </p:sp>
    </p:spTree>
    <p:extLst>
      <p:ext uri="{BB962C8B-B14F-4D97-AF65-F5344CB8AC3E}">
        <p14:creationId xmlns:p14="http://schemas.microsoft.com/office/powerpoint/2010/main" val="349613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6C35-2E8E-0B4F-A5AC-47FB870483DF}"/>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DF0B17A5-7AF9-4D43-B9E8-BA5DF27B7115}"/>
              </a:ext>
            </a:extLst>
          </p:cNvPr>
          <p:cNvSpPr>
            <a:spLocks noGrp="1"/>
          </p:cNvSpPr>
          <p:nvPr>
            <p:ph idx="1"/>
          </p:nvPr>
        </p:nvSpPr>
        <p:spPr>
          <a:xfrm>
            <a:off x="457200" y="1325562"/>
            <a:ext cx="8305800" cy="5257800"/>
          </a:xfrm>
        </p:spPr>
        <p:txBody>
          <a:bodyPr/>
          <a:lstStyle/>
          <a:p>
            <a:pPr marL="0" indent="0">
              <a:buNone/>
            </a:pPr>
            <a:endParaRPr lang="en-US" dirty="0"/>
          </a:p>
          <a:p>
            <a:pPr marL="0" indent="0">
              <a:buNone/>
            </a:pPr>
            <a:r>
              <a:rPr lang="en-US" dirty="0"/>
              <a:t>Pedigrees—construct a pedigree for your immediate (and as many generations as you can) family showing </a:t>
            </a:r>
            <a:r>
              <a:rPr lang="en-US" u="sng" dirty="0"/>
              <a:t>attached earlobes</a:t>
            </a:r>
            <a:r>
              <a:rPr lang="en-US" dirty="0"/>
              <a:t>.  </a:t>
            </a:r>
          </a:p>
          <a:p>
            <a:pPr marL="0" indent="0">
              <a:buNone/>
            </a:pPr>
            <a:r>
              <a:rPr lang="en-US" dirty="0"/>
              <a:t>Make yourself the proband if you have attached earlobes.  Make someone else the proband, if not.</a:t>
            </a:r>
          </a:p>
          <a:p>
            <a:pPr marL="0" indent="0">
              <a:buNone/>
            </a:pPr>
            <a:r>
              <a:rPr lang="en-US" dirty="0"/>
              <a:t>Share with other classmates to see if you can determine if attached earlobes is dominant or recessive. (It is known to be a one-gene trait)</a:t>
            </a:r>
          </a:p>
          <a:p>
            <a:pPr marL="0" indent="0">
              <a:buNone/>
            </a:pPr>
            <a:endParaRPr lang="en-US" dirty="0"/>
          </a:p>
        </p:txBody>
      </p:sp>
    </p:spTree>
    <p:extLst>
      <p:ext uri="{BB962C8B-B14F-4D97-AF65-F5344CB8AC3E}">
        <p14:creationId xmlns:p14="http://schemas.microsoft.com/office/powerpoint/2010/main" val="94011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BB0-6132-A740-BF8F-64EE908088E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52A6979-5B15-164B-8FDD-397505ADCED0}"/>
              </a:ext>
            </a:extLst>
          </p:cNvPr>
          <p:cNvPicPr>
            <a:picLocks noGrp="1" noChangeAspect="1"/>
          </p:cNvPicPr>
          <p:nvPr>
            <p:ph idx="1"/>
          </p:nvPr>
        </p:nvPicPr>
        <p:blipFill>
          <a:blip r:embed="rId2"/>
          <a:stretch>
            <a:fillRect/>
          </a:stretch>
        </p:blipFill>
        <p:spPr>
          <a:xfrm>
            <a:off x="1219200" y="1143000"/>
            <a:ext cx="7062138" cy="5178901"/>
          </a:xfrm>
          <a:prstGeom prst="rect">
            <a:avLst/>
          </a:prstGeom>
        </p:spPr>
      </p:pic>
    </p:spTree>
    <p:extLst>
      <p:ext uri="{BB962C8B-B14F-4D97-AF65-F5344CB8AC3E}">
        <p14:creationId xmlns:p14="http://schemas.microsoft.com/office/powerpoint/2010/main" val="237822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7">
            <a:extLst>
              <a:ext uri="{FF2B5EF4-FFF2-40B4-BE49-F238E27FC236}">
                <a16:creationId xmlns:a16="http://schemas.microsoft.com/office/drawing/2014/main" id="{9E1D3342-1DF7-544F-84AC-6F66737F622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rPr>
              <a:t>Figure 3.14a</a:t>
            </a:r>
          </a:p>
        </p:txBody>
      </p:sp>
      <p:pic>
        <p:nvPicPr>
          <p:cNvPr id="64514" name="Picture 12">
            <a:extLst>
              <a:ext uri="{FF2B5EF4-FFF2-40B4-BE49-F238E27FC236}">
                <a16:creationId xmlns:a16="http://schemas.microsoft.com/office/drawing/2014/main" id="{2A9D6AB6-0ED5-2F4B-921E-65227F547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322"/>
          <a:stretch>
            <a:fillRect/>
          </a:stretch>
        </p:blipFill>
        <p:spPr bwMode="auto">
          <a:xfrm>
            <a:off x="298450" y="1943100"/>
            <a:ext cx="85455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3">
            <a:extLst>
              <a:ext uri="{FF2B5EF4-FFF2-40B4-BE49-F238E27FC236}">
                <a16:creationId xmlns:a16="http://schemas.microsoft.com/office/drawing/2014/main" id="{06CB7D92-C82F-154E-A01D-E643B9FD2389}"/>
              </a:ext>
            </a:extLst>
          </p:cNvPr>
          <p:cNvSpPr txBox="1">
            <a:spLocks noChangeArrowheads="1"/>
          </p:cNvSpPr>
          <p:nvPr/>
        </p:nvSpPr>
        <p:spPr bwMode="auto">
          <a:xfrm>
            <a:off x="1981200" y="609600"/>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FF0000"/>
                </a:solidFill>
              </a:rPr>
              <a:t>PRACTICE  PEDIGREES!!</a:t>
            </a:r>
          </a:p>
        </p:txBody>
      </p:sp>
      <p:sp>
        <p:nvSpPr>
          <p:cNvPr id="64516" name="TextBox 4">
            <a:extLst>
              <a:ext uri="{FF2B5EF4-FFF2-40B4-BE49-F238E27FC236}">
                <a16:creationId xmlns:a16="http://schemas.microsoft.com/office/drawing/2014/main" id="{CDBBFF10-DA95-E345-8896-CB3F2585E5EB}"/>
              </a:ext>
            </a:extLst>
          </p:cNvPr>
          <p:cNvSpPr txBox="1">
            <a:spLocks noChangeArrowheads="1"/>
          </p:cNvSpPr>
          <p:nvPr/>
        </p:nvSpPr>
        <p:spPr bwMode="auto">
          <a:xfrm>
            <a:off x="685800" y="5105401"/>
            <a:ext cx="693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2000" b="1" i="1">
                <a:highlight>
                  <a:srgbClr val="FFFF00"/>
                </a:highlight>
              </a:rPr>
              <a:t>“</a:t>
            </a:r>
            <a:r>
              <a:rPr lang="en-US" altLang="ja-JP" sz="2000" b="1" i="1" dirty="0">
                <a:highlight>
                  <a:srgbClr val="FFFF00"/>
                </a:highlight>
                <a:cs typeface="Arial" panose="020B0604020202020204" pitchFamily="34" charset="0"/>
              </a:rPr>
              <a:t> Autosomal</a:t>
            </a:r>
            <a:r>
              <a:rPr lang="ja-JP" altLang="en-US" sz="2000" b="1" i="1">
                <a:highlight>
                  <a:srgbClr val="FFFF00"/>
                </a:highlight>
              </a:rPr>
              <a:t>”</a:t>
            </a:r>
            <a:r>
              <a:rPr lang="en-US" altLang="ja-JP" sz="2000" b="1" i="1" dirty="0">
                <a:highlight>
                  <a:srgbClr val="FFFF00"/>
                </a:highlight>
              </a:rPr>
              <a:t> </a:t>
            </a:r>
            <a:r>
              <a:rPr lang="en-US" altLang="ja-JP" sz="2000" b="1" dirty="0">
                <a:highlight>
                  <a:srgbClr val="FFFF00"/>
                </a:highlight>
              </a:rPr>
              <a:t>refers to chromosomes which have no role in sex determination.  In humans, chromosomes 1-22 are autosomes, X and Y are sex chromosomes. </a:t>
            </a:r>
            <a:endParaRPr lang="en-US" altLang="en-US" sz="2000" b="1" dirty="0">
              <a:highlight>
                <a:srgbClr val="FFFF00"/>
              </a:highlight>
            </a:endParaRPr>
          </a:p>
        </p:txBody>
      </p:sp>
      <p:sp>
        <p:nvSpPr>
          <p:cNvPr id="64517" name="TextBox 1">
            <a:extLst>
              <a:ext uri="{FF2B5EF4-FFF2-40B4-BE49-F238E27FC236}">
                <a16:creationId xmlns:a16="http://schemas.microsoft.com/office/drawing/2014/main" id="{14DCB538-5B77-E04E-AE14-9793AB0169F9}"/>
              </a:ext>
            </a:extLst>
          </p:cNvPr>
          <p:cNvSpPr txBox="1">
            <a:spLocks noChangeArrowheads="1"/>
          </p:cNvSpPr>
          <p:nvPr/>
        </p:nvSpPr>
        <p:spPr bwMode="auto">
          <a:xfrm>
            <a:off x="6172200" y="3657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mr-IN" altLang="en-US" sz="1800">
                <a:latin typeface="Arial" panose="020B0604020202020204" pitchFamily="34" charset="0"/>
                <a:ea typeface="Mangal" panose="02040503050203030202" pitchFamily="18" charset="0"/>
              </a:rPr>
              <a:t>…</a:t>
            </a:r>
            <a:r>
              <a:rPr lang="en-US" altLang="en-US" sz="1800" b="1">
                <a:latin typeface="Arial" panose="020B0604020202020204" pitchFamily="34" charset="0"/>
              </a:rPr>
              <a:t>but not always!</a:t>
            </a:r>
          </a:p>
        </p:txBody>
      </p:sp>
    </p:spTree>
    <p:extLst>
      <p:ext uri="{BB962C8B-B14F-4D97-AF65-F5344CB8AC3E}">
        <p14:creationId xmlns:p14="http://schemas.microsoft.com/office/powerpoint/2010/main" val="359011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7">
            <a:extLst>
              <a:ext uri="{FF2B5EF4-FFF2-40B4-BE49-F238E27FC236}">
                <a16:creationId xmlns:a16="http://schemas.microsoft.com/office/drawing/2014/main" id="{1D78AE3C-7A18-B047-8F10-B7B9D465BB8A}"/>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rPr>
              <a:t>Figure 3.14</a:t>
            </a:r>
          </a:p>
        </p:txBody>
      </p:sp>
      <p:pic>
        <p:nvPicPr>
          <p:cNvPr id="66562" name="Picture 12">
            <a:extLst>
              <a:ext uri="{FF2B5EF4-FFF2-40B4-BE49-F238E27FC236}">
                <a16:creationId xmlns:a16="http://schemas.microsoft.com/office/drawing/2014/main" id="{6B478743-9B97-114F-A6A2-2FACDA5EC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50"/>
          <a:stretch>
            <a:fillRect/>
          </a:stretch>
        </p:blipFill>
        <p:spPr bwMode="auto">
          <a:xfrm>
            <a:off x="304800" y="839788"/>
            <a:ext cx="8532813"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18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3F0C-A9FD-6946-969C-FA43EBDD28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8DC68D-D67E-6D43-B2E2-10149FACC284}"/>
              </a:ext>
            </a:extLst>
          </p:cNvPr>
          <p:cNvSpPr>
            <a:spLocks noGrp="1"/>
          </p:cNvSpPr>
          <p:nvPr>
            <p:ph idx="1"/>
          </p:nvPr>
        </p:nvSpPr>
        <p:spPr/>
        <p:txBody>
          <a:bodyPr/>
          <a:lstStyle/>
          <a:p>
            <a:r>
              <a:rPr lang="en-US" dirty="0"/>
              <a:t>The following are a partial list of genetic human traits which cause problems in basic living---So we call them diseases. </a:t>
            </a:r>
          </a:p>
          <a:p>
            <a:endParaRPr lang="en-US" dirty="0"/>
          </a:p>
          <a:p>
            <a:r>
              <a:rPr lang="en-US" dirty="0"/>
              <a:t>Not all genetic traits are diseases.  Not all diseases are genetic. </a:t>
            </a:r>
          </a:p>
          <a:p>
            <a:r>
              <a:rPr lang="en-US" dirty="0"/>
              <a:t>Your book has a short list in table 3.4</a:t>
            </a:r>
          </a:p>
        </p:txBody>
      </p:sp>
    </p:spTree>
    <p:extLst>
      <p:ext uri="{BB962C8B-B14F-4D97-AF65-F5344CB8AC3E}">
        <p14:creationId xmlns:p14="http://schemas.microsoft.com/office/powerpoint/2010/main" val="27237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8078-1AFB-C84B-B57F-A32C3D727F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129625-EEE3-5049-A36A-52D0459052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F2B2071-BA29-074B-A004-C0C322615CAB}"/>
              </a:ext>
            </a:extLst>
          </p:cNvPr>
          <p:cNvPicPr>
            <a:picLocks noChangeAspect="1"/>
          </p:cNvPicPr>
          <p:nvPr/>
        </p:nvPicPr>
        <p:blipFill>
          <a:blip r:embed="rId2"/>
          <a:stretch>
            <a:fillRect/>
          </a:stretch>
        </p:blipFill>
        <p:spPr>
          <a:xfrm>
            <a:off x="520700" y="387350"/>
            <a:ext cx="8102600" cy="6083300"/>
          </a:xfrm>
          <a:prstGeom prst="rect">
            <a:avLst/>
          </a:prstGeom>
        </p:spPr>
      </p:pic>
    </p:spTree>
    <p:extLst>
      <p:ext uri="{BB962C8B-B14F-4D97-AF65-F5344CB8AC3E}">
        <p14:creationId xmlns:p14="http://schemas.microsoft.com/office/powerpoint/2010/main" val="211266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TotalTime>
  <Words>1458</Words>
  <Application>Microsoft Macintosh PowerPoint</Application>
  <PresentationFormat>On-screen Show (4:3)</PresentationFormat>
  <Paragraphs>144</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Lecture 15 October 7,2019</vt:lpstr>
      <vt:lpstr>This week in lab…</vt:lpstr>
      <vt:lpstr>PowerPoint Presentation</vt:lpstr>
      <vt:lpstr>Where were we?....</vt:lpstr>
      <vt:lpstr>PowerPoint Presentation</vt:lpstr>
      <vt:lpstr>PowerPoint Presentation</vt:lpstr>
      <vt:lpstr>PowerPoint Presentation</vt:lpstr>
      <vt:lpstr>PowerPoint Presentation</vt:lpstr>
      <vt:lpstr>PowerPoint Presentation</vt:lpstr>
      <vt:lpstr>PowerPoint Presentation</vt:lpstr>
      <vt:lpstr>Recessive traits/diseases</vt:lpstr>
      <vt:lpstr> example…autosomal recessive Albinism</vt:lpstr>
      <vt:lpstr>Let’s think about recessive traits…</vt:lpstr>
      <vt:lpstr>Tay-Sachs disease</vt:lpstr>
      <vt:lpstr>Read about HEXA gene</vt:lpstr>
      <vt:lpstr>Lets think about dominant traits…</vt:lpstr>
      <vt:lpstr>Huntington Disease…</vt:lpstr>
      <vt:lpstr>Huntington Disease…</vt:lpstr>
      <vt:lpstr>HTT gene—read about it</vt:lpstr>
      <vt:lpstr>Always return to molecular explanations for traits.</vt:lpstr>
      <vt:lpstr>Moving on…</vt:lpstr>
      <vt:lpstr>PowerPoint Presentation</vt:lpstr>
      <vt:lpstr>But we will start with…sex linked traits….</vt:lpstr>
      <vt:lpstr>PowerPoint Presentation</vt:lpstr>
      <vt:lpstr>On the board</vt:lpstr>
      <vt:lpstr>PowerPoint Presentation</vt:lpstr>
      <vt:lpstr>For example---hairy ears</vt:lpstr>
      <vt:lpstr>PowerPoint Presentation</vt:lpstr>
      <vt:lpstr>X-linked traits </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1</cp:revision>
  <cp:lastPrinted>2019-08-30T11:14:22Z</cp:lastPrinted>
  <dcterms:created xsi:type="dcterms:W3CDTF">2019-10-07T18:23:51Z</dcterms:created>
  <dcterms:modified xsi:type="dcterms:W3CDTF">2019-10-07T18:26:52Z</dcterms:modified>
  <cp:category/>
</cp:coreProperties>
</file>